
<file path=[Content_Types].xml><?xml version="1.0" encoding="utf-8"?>
<Types xmlns="http://schemas.openxmlformats.org/package/2006/content-types">
  <Default Extension="xml" ContentType="application/xml"/>
  <Default Extension="tiff" ContentType="image/tiff"/>
  <Default Extension="png" ContentType="image/png"/>
  <Default Extension="rels" ContentType="application/vnd.openxmlformats-package.relationships+xml"/>
  <Default Extension="wmf" ContentType="image/x-w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2"/>
  </p:notesMasterIdLst>
  <p:sldIdLst>
    <p:sldId id="256" r:id="rId2"/>
    <p:sldId id="305" r:id="rId3"/>
    <p:sldId id="363" r:id="rId4"/>
    <p:sldId id="348" r:id="rId5"/>
    <p:sldId id="349" r:id="rId6"/>
    <p:sldId id="351" r:id="rId7"/>
    <p:sldId id="353" r:id="rId8"/>
    <p:sldId id="352" r:id="rId9"/>
    <p:sldId id="350" r:id="rId10"/>
    <p:sldId id="354" r:id="rId11"/>
    <p:sldId id="355" r:id="rId12"/>
    <p:sldId id="356" r:id="rId13"/>
    <p:sldId id="357" r:id="rId14"/>
    <p:sldId id="358" r:id="rId15"/>
    <p:sldId id="360" r:id="rId16"/>
    <p:sldId id="361" r:id="rId17"/>
    <p:sldId id="364" r:id="rId18"/>
    <p:sldId id="366" r:id="rId19"/>
    <p:sldId id="365" r:id="rId20"/>
    <p:sldId id="378" r:id="rId21"/>
    <p:sldId id="379" r:id="rId22"/>
    <p:sldId id="382" r:id="rId23"/>
    <p:sldId id="383" r:id="rId24"/>
    <p:sldId id="367" r:id="rId25"/>
    <p:sldId id="368" r:id="rId26"/>
    <p:sldId id="369" r:id="rId27"/>
    <p:sldId id="377" r:id="rId28"/>
    <p:sldId id="384" r:id="rId29"/>
    <p:sldId id="386" r:id="rId30"/>
    <p:sldId id="387" r:id="rId31"/>
    <p:sldId id="385" r:id="rId32"/>
    <p:sldId id="388" r:id="rId33"/>
    <p:sldId id="389" r:id="rId34"/>
    <p:sldId id="391" r:id="rId35"/>
    <p:sldId id="392" r:id="rId36"/>
    <p:sldId id="393" r:id="rId37"/>
    <p:sldId id="407" r:id="rId38"/>
    <p:sldId id="372" r:id="rId39"/>
    <p:sldId id="390" r:id="rId40"/>
    <p:sldId id="394" r:id="rId41"/>
    <p:sldId id="402" r:id="rId42"/>
    <p:sldId id="404" r:id="rId43"/>
    <p:sldId id="405" r:id="rId44"/>
    <p:sldId id="370" r:id="rId45"/>
    <p:sldId id="395" r:id="rId46"/>
    <p:sldId id="376" r:id="rId47"/>
    <p:sldId id="381" r:id="rId48"/>
    <p:sldId id="396" r:id="rId49"/>
    <p:sldId id="373" r:id="rId50"/>
    <p:sldId id="374" r:id="rId51"/>
    <p:sldId id="375" r:id="rId52"/>
    <p:sldId id="397" r:id="rId53"/>
    <p:sldId id="380" r:id="rId54"/>
    <p:sldId id="408" r:id="rId55"/>
    <p:sldId id="398" r:id="rId56"/>
    <p:sldId id="399" r:id="rId57"/>
    <p:sldId id="400" r:id="rId58"/>
    <p:sldId id="401" r:id="rId59"/>
    <p:sldId id="409" r:id="rId60"/>
    <p:sldId id="347" r:id="rId6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rcuri82@gmail.com" initials="a" lastIdx="2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2774" autoAdjust="0"/>
    <p:restoredTop sz="94581"/>
  </p:normalViewPr>
  <p:slideViewPr>
    <p:cSldViewPr snapToGrid="0" snapToObjects="1">
      <p:cViewPr varScale="1">
        <p:scale>
          <a:sx n="112" d="100"/>
          <a:sy n="112" d="100"/>
        </p:scale>
        <p:origin x="208" y="25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commentAuthors" Target="commentAuthors.xml"/><Relationship Id="rId64" Type="http://schemas.openxmlformats.org/officeDocument/2006/relationships/presProps" Target="presProps.xml"/><Relationship Id="rId65" Type="http://schemas.openxmlformats.org/officeDocument/2006/relationships/viewProps" Target="viewProps.xml"/><Relationship Id="rId66" Type="http://schemas.openxmlformats.org/officeDocument/2006/relationships/theme" Target="theme/theme1.xml"/><Relationship Id="rId67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5B52BA-3295-0343-9E28-A260A811DD10}" type="datetimeFigureOut">
              <a:rPr lang="en-US" smtClean="0"/>
              <a:t>3/26/18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FB5A5B-CC88-B64A-8F56-0DBE0ACA83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3197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40" y="1122363"/>
            <a:ext cx="11490960" cy="2387600"/>
          </a:xfrm>
        </p:spPr>
        <p:txBody>
          <a:bodyPr anchor="b"/>
          <a:lstStyle>
            <a:lvl1pPr algn="ctr">
              <a:defRPr sz="72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3/26/18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2094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3/26/18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0761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3/26/18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7056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66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3600"/>
            </a:lvl1pPr>
            <a:lvl2pPr>
              <a:defRPr sz="2800"/>
            </a:lvl2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3/26/18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47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3/26/18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0526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3/26/18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9689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3/26/18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0986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3/26/18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354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3/26/18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674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3/26/18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2394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3/26/18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6532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F1D4A2-813C-F741-B481-C92B3A596030}" type="datetimeFigureOut">
              <a:rPr lang="en-US" smtClean="0"/>
              <a:t>3/26/18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002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w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wmf"/><Relationship Id="rId3" Type="http://schemas.openxmlformats.org/officeDocument/2006/relationships/image" Target="../media/image5.w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w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wmf"/><Relationship Id="rId3" Type="http://schemas.openxmlformats.org/officeDocument/2006/relationships/image" Target="../media/image5.w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wmf"/><Relationship Id="rId3" Type="http://schemas.openxmlformats.org/officeDocument/2006/relationships/image" Target="../media/image5.w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wmf"/><Relationship Id="rId3" Type="http://schemas.openxmlformats.org/officeDocument/2006/relationships/image" Target="../media/image5.w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falkvinge.net/2015/01/14/hilarious-activists-turn-tables-on-political-surveillance-hawks-wiretaps-them-with-honeypot-open-wi-fi-at-security-conference/" TargetMode="Externa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google.com/" TargetMode="External"/><Relationship Id="rId3" Type="http://schemas.openxmlformats.org/officeDocument/2006/relationships/hyperlink" Target="http://www.facebook.com/" TargetMode="Externa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tiff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hyperlink" Target="http://www.apple.com/" TargetMode="Externa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apple.com/" TargetMode="External"/><Relationship Id="rId3" Type="http://schemas.openxmlformats.org/officeDocument/2006/relationships/hyperlink" Target="http://www.&#1072;&#1088;&#1088;&#1231;&#1077;.com/" TargetMode="Externa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en-US" dirty="0" smtClean="0"/>
              <a:t>TK2100: </a:t>
            </a:r>
            <a:r>
              <a:rPr lang="en-US" dirty="0" err="1" smtClean="0"/>
              <a:t>Informasjonssikkerhet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smtClean="0"/>
              <a:t>Lesson 07: Network 2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20358"/>
            <a:ext cx="9144000" cy="1337441"/>
          </a:xfrm>
        </p:spPr>
        <p:txBody>
          <a:bodyPr>
            <a:normAutofit fontScale="92500" lnSpcReduction="10000"/>
          </a:bodyPr>
          <a:lstStyle/>
          <a:p>
            <a:pPr algn="r"/>
            <a:r>
              <a:rPr lang="en-US" dirty="0" smtClean="0"/>
              <a:t>Dr. Andrea Arcuri</a:t>
            </a:r>
          </a:p>
          <a:p>
            <a:pPr algn="r"/>
            <a:r>
              <a:rPr lang="en-US" dirty="0" smtClean="0"/>
              <a:t>Westerdals Oslo ACT</a:t>
            </a:r>
          </a:p>
          <a:p>
            <a:pPr algn="r"/>
            <a:r>
              <a:rPr lang="en-US" dirty="0" smtClean="0"/>
              <a:t>University of Luxembourg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9239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0136" y="306388"/>
            <a:ext cx="10515600" cy="1325563"/>
          </a:xfrm>
        </p:spPr>
        <p:txBody>
          <a:bodyPr/>
          <a:lstStyle/>
          <a:p>
            <a:r>
              <a:rPr lang="en-US" dirty="0" smtClean="0"/>
              <a:t>Distributed Database</a:t>
            </a:r>
            <a:endParaRPr lang="en-US" dirty="0"/>
          </a:p>
        </p:txBody>
      </p:sp>
      <p:sp>
        <p:nvSpPr>
          <p:cNvPr id="48" name="Rounded Rectangle 47"/>
          <p:cNvSpPr/>
          <p:nvPr/>
        </p:nvSpPr>
        <p:spPr>
          <a:xfrm>
            <a:off x="5175504" y="1914650"/>
            <a:ext cx="914400" cy="3200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9" name="Rounded Rectangle 48"/>
          <p:cNvSpPr/>
          <p:nvPr/>
        </p:nvSpPr>
        <p:spPr>
          <a:xfrm>
            <a:off x="1184148" y="3391153"/>
            <a:ext cx="914400" cy="3200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.com</a:t>
            </a:r>
            <a:endParaRPr lang="en-US" sz="2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0" name="Rounded Rectangle 49"/>
          <p:cNvSpPr/>
          <p:nvPr/>
        </p:nvSpPr>
        <p:spPr>
          <a:xfrm>
            <a:off x="3828288" y="3391153"/>
            <a:ext cx="914400" cy="3200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.org</a:t>
            </a:r>
            <a:endParaRPr lang="en-US" sz="2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1" name="Rounded Rectangle 50"/>
          <p:cNvSpPr/>
          <p:nvPr/>
        </p:nvSpPr>
        <p:spPr>
          <a:xfrm>
            <a:off x="9116568" y="3391153"/>
            <a:ext cx="914400" cy="3200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.no</a:t>
            </a:r>
            <a:endParaRPr lang="en-US" sz="2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2" name="Rounded Rectangle 51"/>
          <p:cNvSpPr/>
          <p:nvPr/>
        </p:nvSpPr>
        <p:spPr>
          <a:xfrm>
            <a:off x="6472428" y="3391153"/>
            <a:ext cx="914400" cy="3200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.it</a:t>
            </a:r>
            <a:endParaRPr lang="en-US" sz="2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3" name="Rounded Rectangle 52"/>
          <p:cNvSpPr/>
          <p:nvPr/>
        </p:nvSpPr>
        <p:spPr>
          <a:xfrm>
            <a:off x="260604" y="5310375"/>
            <a:ext cx="1659636" cy="3200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google.com</a:t>
            </a:r>
            <a:endParaRPr lang="en-US" sz="2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4" name="Rounded Rectangle 53"/>
          <p:cNvSpPr/>
          <p:nvPr/>
        </p:nvSpPr>
        <p:spPr>
          <a:xfrm>
            <a:off x="2378964" y="5310375"/>
            <a:ext cx="1955292" cy="3200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facebook.com</a:t>
            </a:r>
            <a:endParaRPr lang="en-US" sz="2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5" name="Rounded Rectangle 54"/>
          <p:cNvSpPr/>
          <p:nvPr/>
        </p:nvSpPr>
        <p:spPr>
          <a:xfrm>
            <a:off x="8147304" y="5310375"/>
            <a:ext cx="969264" cy="3200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vg.no</a:t>
            </a:r>
            <a:endParaRPr lang="en-US" sz="2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6" name="Rounded Rectangle 55"/>
          <p:cNvSpPr/>
          <p:nvPr/>
        </p:nvSpPr>
        <p:spPr>
          <a:xfrm>
            <a:off x="10030968" y="5310375"/>
            <a:ext cx="1792224" cy="3200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kristiania.no</a:t>
            </a:r>
            <a:endParaRPr lang="en-US" sz="2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58" name="Straight Connector 57"/>
          <p:cNvCxnSpPr>
            <a:stCxn id="48" idx="2"/>
            <a:endCxn id="52" idx="0"/>
          </p:cNvCxnSpPr>
          <p:nvPr/>
        </p:nvCxnSpPr>
        <p:spPr>
          <a:xfrm>
            <a:off x="5632704" y="2234690"/>
            <a:ext cx="1296924" cy="115646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48" idx="2"/>
            <a:endCxn id="51" idx="0"/>
          </p:cNvCxnSpPr>
          <p:nvPr/>
        </p:nvCxnSpPr>
        <p:spPr>
          <a:xfrm>
            <a:off x="5632704" y="2234690"/>
            <a:ext cx="3941064" cy="115646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stCxn id="48" idx="2"/>
            <a:endCxn id="50" idx="0"/>
          </p:cNvCxnSpPr>
          <p:nvPr/>
        </p:nvCxnSpPr>
        <p:spPr>
          <a:xfrm flipH="1">
            <a:off x="4285488" y="2234690"/>
            <a:ext cx="1347216" cy="115646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48" idx="2"/>
            <a:endCxn id="49" idx="0"/>
          </p:cNvCxnSpPr>
          <p:nvPr/>
        </p:nvCxnSpPr>
        <p:spPr>
          <a:xfrm flipH="1">
            <a:off x="1641348" y="2234690"/>
            <a:ext cx="3991356" cy="115646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>
            <a:stCxn id="49" idx="2"/>
            <a:endCxn id="53" idx="0"/>
          </p:cNvCxnSpPr>
          <p:nvPr/>
        </p:nvCxnSpPr>
        <p:spPr>
          <a:xfrm flipH="1">
            <a:off x="1090422" y="3711193"/>
            <a:ext cx="550926" cy="159918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49" idx="2"/>
            <a:endCxn id="54" idx="0"/>
          </p:cNvCxnSpPr>
          <p:nvPr/>
        </p:nvCxnSpPr>
        <p:spPr>
          <a:xfrm>
            <a:off x="1641348" y="3711193"/>
            <a:ext cx="1715262" cy="159918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>
            <a:stCxn id="51" idx="2"/>
            <a:endCxn id="56" idx="0"/>
          </p:cNvCxnSpPr>
          <p:nvPr/>
        </p:nvCxnSpPr>
        <p:spPr>
          <a:xfrm>
            <a:off x="9573768" y="3711193"/>
            <a:ext cx="1353312" cy="159918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>
            <a:stCxn id="51" idx="2"/>
            <a:endCxn id="55" idx="0"/>
          </p:cNvCxnSpPr>
          <p:nvPr/>
        </p:nvCxnSpPr>
        <p:spPr>
          <a:xfrm flipH="1">
            <a:off x="8631936" y="3711193"/>
            <a:ext cx="941832" cy="159918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>
            <a:stCxn id="50" idx="2"/>
          </p:cNvCxnSpPr>
          <p:nvPr/>
        </p:nvCxnSpPr>
        <p:spPr>
          <a:xfrm flipH="1">
            <a:off x="3907536" y="3711193"/>
            <a:ext cx="377952" cy="836423"/>
          </a:xfrm>
          <a:prstGeom prst="line">
            <a:avLst/>
          </a:prstGeom>
          <a:ln w="571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>
            <a:off x="4328724" y="3711193"/>
            <a:ext cx="367757" cy="836423"/>
          </a:xfrm>
          <a:prstGeom prst="line">
            <a:avLst/>
          </a:prstGeom>
          <a:ln w="571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>
            <a:off x="5632704" y="2431087"/>
            <a:ext cx="0" cy="1156463"/>
          </a:xfrm>
          <a:prstGeom prst="line">
            <a:avLst/>
          </a:prstGeom>
          <a:ln w="571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>
            <a:off x="7028688" y="3711193"/>
            <a:ext cx="348996" cy="818260"/>
          </a:xfrm>
          <a:prstGeom prst="line">
            <a:avLst/>
          </a:prstGeom>
          <a:ln w="571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>
            <a:stCxn id="52" idx="2"/>
          </p:cNvCxnSpPr>
          <p:nvPr/>
        </p:nvCxnSpPr>
        <p:spPr>
          <a:xfrm flipH="1">
            <a:off x="6525768" y="3711193"/>
            <a:ext cx="403860" cy="818260"/>
          </a:xfrm>
          <a:prstGeom prst="line">
            <a:avLst/>
          </a:prstGeom>
          <a:ln w="571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>
            <a:stCxn id="49" idx="2"/>
          </p:cNvCxnSpPr>
          <p:nvPr/>
        </p:nvCxnSpPr>
        <p:spPr>
          <a:xfrm flipH="1">
            <a:off x="260604" y="3711193"/>
            <a:ext cx="1380744" cy="939829"/>
          </a:xfrm>
          <a:prstGeom prst="line">
            <a:avLst/>
          </a:prstGeom>
          <a:ln w="571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>
            <a:stCxn id="51" idx="2"/>
          </p:cNvCxnSpPr>
          <p:nvPr/>
        </p:nvCxnSpPr>
        <p:spPr>
          <a:xfrm>
            <a:off x="9573768" y="3711193"/>
            <a:ext cx="2110740" cy="1141222"/>
          </a:xfrm>
          <a:prstGeom prst="line">
            <a:avLst/>
          </a:prstGeom>
          <a:ln w="571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96206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Many Servers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7067" y="1825624"/>
            <a:ext cx="11627555" cy="4778375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The root DNS server has information of where to find (</a:t>
            </a:r>
            <a:r>
              <a:rPr lang="en-US" dirty="0" err="1" smtClean="0"/>
              <a:t>ie</a:t>
            </a:r>
            <a:r>
              <a:rPr lang="en-US" dirty="0" smtClean="0"/>
              <a:t> IP) the servers of the top-level domains (</a:t>
            </a:r>
            <a:r>
              <a:rPr lang="en-US" dirty="0" err="1" smtClean="0"/>
              <a:t>eg</a:t>
            </a:r>
            <a:r>
              <a:rPr lang="en-US" dirty="0" smtClean="0"/>
              <a:t>, “</a:t>
            </a:r>
            <a:r>
              <a:rPr lang="en-US" i="1" dirty="0" smtClean="0"/>
              <a:t>.com</a:t>
            </a:r>
            <a:r>
              <a:rPr lang="en-US" dirty="0" smtClean="0"/>
              <a:t>” and “</a:t>
            </a:r>
            <a:r>
              <a:rPr lang="en-US" i="1" dirty="0" smtClean="0"/>
              <a:t>.no</a:t>
            </a:r>
            <a:r>
              <a:rPr lang="en-US" dirty="0" smtClean="0"/>
              <a:t>”)</a:t>
            </a:r>
          </a:p>
          <a:p>
            <a:r>
              <a:rPr lang="en-US" dirty="0" smtClean="0"/>
              <a:t>Top-level servers have info of where to find hosts in their subdomains </a:t>
            </a:r>
          </a:p>
          <a:p>
            <a:pPr lvl="1"/>
            <a:r>
              <a:rPr lang="en-US" dirty="0" err="1" smtClean="0"/>
              <a:t>Eg</a:t>
            </a:r>
            <a:r>
              <a:rPr lang="en-US" dirty="0" smtClean="0"/>
              <a:t>, server for “</a:t>
            </a:r>
            <a:r>
              <a:rPr lang="en-US" i="1" dirty="0" smtClean="0"/>
              <a:t>.no</a:t>
            </a:r>
            <a:r>
              <a:rPr lang="en-US" dirty="0" smtClean="0"/>
              <a:t>” will have info for “</a:t>
            </a:r>
            <a:r>
              <a:rPr lang="en-US" i="1" dirty="0" smtClean="0"/>
              <a:t>kristiania.no</a:t>
            </a:r>
            <a:r>
              <a:rPr lang="en-US" dirty="0" smtClean="0"/>
              <a:t>” and “</a:t>
            </a:r>
            <a:r>
              <a:rPr lang="en-US" i="1" dirty="0" smtClean="0"/>
              <a:t>google.no</a:t>
            </a:r>
            <a:r>
              <a:rPr lang="en-US" dirty="0" smtClean="0"/>
              <a:t>”, but not “</a:t>
            </a:r>
            <a:r>
              <a:rPr lang="en-US" i="1" dirty="0" smtClean="0"/>
              <a:t>google.com</a:t>
            </a:r>
            <a:r>
              <a:rPr lang="en-US" dirty="0" smtClean="0"/>
              <a:t>”</a:t>
            </a:r>
          </a:p>
          <a:p>
            <a:r>
              <a:rPr lang="en-US" dirty="0" smtClean="0"/>
              <a:t>National top-level domains are usually handled by government institutions in such countries</a:t>
            </a:r>
          </a:p>
          <a:p>
            <a:pPr lvl="1"/>
            <a:r>
              <a:rPr lang="en-US" dirty="0" err="1"/>
              <a:t>e</a:t>
            </a:r>
            <a:r>
              <a:rPr lang="en-US" dirty="0" err="1" smtClean="0"/>
              <a:t>g</a:t>
            </a:r>
            <a:r>
              <a:rPr lang="en-US" dirty="0" smtClean="0"/>
              <a:t> in Norway handled by </a:t>
            </a:r>
            <a:r>
              <a:rPr lang="en-US" dirty="0" err="1" smtClean="0"/>
              <a:t>Norid</a:t>
            </a:r>
            <a:r>
              <a:rPr lang="en-US" dirty="0" smtClean="0"/>
              <a:t>, own by the Norwegian </a:t>
            </a:r>
            <a:r>
              <a:rPr lang="en-US" dirty="0"/>
              <a:t>Ministry of Education and Research</a:t>
            </a:r>
          </a:p>
        </p:txBody>
      </p:sp>
    </p:spTree>
    <p:extLst>
      <p:ext uri="{BB962C8B-B14F-4D97-AF65-F5344CB8AC3E}">
        <p14:creationId xmlns:p14="http://schemas.microsoft.com/office/powerpoint/2010/main" val="21638260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DNS Resolution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9643" y="1825624"/>
            <a:ext cx="11717867" cy="4823531"/>
          </a:xfrm>
        </p:spPr>
        <p:txBody>
          <a:bodyPr/>
          <a:lstStyle/>
          <a:p>
            <a:r>
              <a:rPr lang="en-US" dirty="0" smtClean="0"/>
              <a:t>Let’s say you need to find out IP address of “</a:t>
            </a:r>
            <a:r>
              <a:rPr lang="en-US" i="1" dirty="0" smtClean="0"/>
              <a:t>www.kristiania.no</a:t>
            </a:r>
            <a:r>
              <a:rPr lang="en-US" dirty="0" smtClean="0"/>
              <a:t>”</a:t>
            </a:r>
          </a:p>
          <a:p>
            <a:r>
              <a:rPr lang="en-US" dirty="0" smtClean="0"/>
              <a:t>First contact root server, which will answer by saying where to find server handling “.no”</a:t>
            </a:r>
          </a:p>
          <a:p>
            <a:r>
              <a:rPr lang="en-US" dirty="0" smtClean="0"/>
              <a:t>Then contact this latter one, which can give the IP or redirect to yet another DNS server in subdomain</a:t>
            </a:r>
          </a:p>
          <a:p>
            <a:r>
              <a:rPr lang="en-US" dirty="0" smtClean="0"/>
              <a:t>And so on recursively until finding a DNS server with the record for </a:t>
            </a:r>
            <a:r>
              <a:rPr lang="en-US" dirty="0"/>
              <a:t>“</a:t>
            </a:r>
            <a:r>
              <a:rPr lang="en-US" i="1" dirty="0"/>
              <a:t>www.kristiania.no</a:t>
            </a:r>
            <a:r>
              <a:rPr lang="en-US" dirty="0"/>
              <a:t>”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78876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Straight Arrow Connector 32"/>
          <p:cNvCxnSpPr>
            <a:cxnSpLocks noChangeShapeType="1"/>
          </p:cNvCxnSpPr>
          <p:nvPr/>
        </p:nvCxnSpPr>
        <p:spPr bwMode="auto">
          <a:xfrm flipV="1">
            <a:off x="2888173" y="1065024"/>
            <a:ext cx="3793449" cy="1627957"/>
          </a:xfrm>
          <a:prstGeom prst="straightConnector1">
            <a:avLst/>
          </a:prstGeom>
          <a:noFill/>
          <a:ln w="9525" algn="ctr">
            <a:solidFill>
              <a:srgbClr val="000000"/>
            </a:solidFill>
            <a:round/>
            <a:headEnd/>
            <a:tailEnd type="arrow" w="med" len="med"/>
          </a:ln>
        </p:spPr>
      </p:cxnSp>
      <p:sp>
        <p:nvSpPr>
          <p:cNvPr id="34" name="Rectangle 33"/>
          <p:cNvSpPr/>
          <p:nvPr/>
        </p:nvSpPr>
        <p:spPr bwMode="auto">
          <a:xfrm>
            <a:off x="3174925" y="936602"/>
            <a:ext cx="2378481" cy="586257"/>
          </a:xfrm>
          <a:prstGeom prst="rect">
            <a:avLst/>
          </a:prstGeom>
          <a:solidFill>
            <a:srgbClr val="00CC99">
              <a:lumMod val="40000"/>
              <a:lumOff val="60000"/>
            </a:srgbClr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anchor="ctr"/>
          <a:lstStyle>
            <a:defPPr>
              <a:defRPr lang="nb-NO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kern="0" dirty="0">
                <a:solidFill>
                  <a:srgbClr val="000000"/>
                </a:solidFill>
                <a:latin typeface="Calibri"/>
                <a:cs typeface="Arial Unicode MS"/>
              </a:rPr>
              <a:t>Where is www.example.com?</a:t>
            </a:r>
          </a:p>
        </p:txBody>
      </p:sp>
      <p:cxnSp>
        <p:nvCxnSpPr>
          <p:cNvPr id="31" name="Straight Arrow Connector 30"/>
          <p:cNvCxnSpPr>
            <a:cxnSpLocks noChangeShapeType="1"/>
          </p:cNvCxnSpPr>
          <p:nvPr/>
        </p:nvCxnSpPr>
        <p:spPr bwMode="auto">
          <a:xfrm flipH="1">
            <a:off x="2888173" y="1614452"/>
            <a:ext cx="3706949" cy="1523453"/>
          </a:xfrm>
          <a:prstGeom prst="straightConnector1">
            <a:avLst/>
          </a:prstGeom>
          <a:noFill/>
          <a:ln w="9525" algn="ctr">
            <a:solidFill>
              <a:srgbClr val="000000"/>
            </a:solidFill>
            <a:round/>
            <a:headEnd/>
            <a:tailEnd type="arrow" w="med" len="med"/>
          </a:ln>
        </p:spPr>
      </p:cxnSp>
      <p:sp>
        <p:nvSpPr>
          <p:cNvPr id="32" name="Rectangle 31"/>
          <p:cNvSpPr/>
          <p:nvPr/>
        </p:nvSpPr>
        <p:spPr bwMode="auto">
          <a:xfrm>
            <a:off x="4944791" y="1974065"/>
            <a:ext cx="1506949" cy="670108"/>
          </a:xfrm>
          <a:prstGeom prst="rect">
            <a:avLst/>
          </a:prstGeom>
          <a:solidFill>
            <a:srgbClr val="00CC99">
              <a:lumMod val="40000"/>
              <a:lumOff val="60000"/>
            </a:srgbClr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anchor="ctr"/>
          <a:lstStyle>
            <a:defPPr>
              <a:defRPr lang="nb-NO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kern="0" dirty="0">
                <a:solidFill>
                  <a:srgbClr val="000000"/>
                </a:solidFill>
                <a:latin typeface="Calibri"/>
                <a:cs typeface="Arial Unicode MS"/>
              </a:rPr>
              <a:t>Try </a:t>
            </a:r>
            <a:r>
              <a:rPr lang="en-US" sz="2000" kern="0" dirty="0" smtClean="0">
                <a:solidFill>
                  <a:srgbClr val="000000"/>
                </a:solidFill>
                <a:latin typeface="Calibri"/>
                <a:cs typeface="Arial Unicode MS"/>
              </a:rPr>
              <a:t>.com DNS server</a:t>
            </a:r>
            <a:endParaRPr lang="en-US" sz="2000" kern="0" dirty="0">
              <a:solidFill>
                <a:srgbClr val="000000"/>
              </a:solidFill>
              <a:latin typeface="Calibri"/>
              <a:cs typeface="Arial Unicode MS"/>
            </a:endParaRPr>
          </a:p>
        </p:txBody>
      </p:sp>
      <p:cxnSp>
        <p:nvCxnSpPr>
          <p:cNvPr id="29" name="Straight Arrow Connector 28"/>
          <p:cNvCxnSpPr>
            <a:cxnSpLocks noChangeShapeType="1"/>
          </p:cNvCxnSpPr>
          <p:nvPr/>
        </p:nvCxnSpPr>
        <p:spPr bwMode="auto">
          <a:xfrm flipV="1">
            <a:off x="2901365" y="3309187"/>
            <a:ext cx="3693757" cy="25580"/>
          </a:xfrm>
          <a:prstGeom prst="straightConnector1">
            <a:avLst/>
          </a:prstGeom>
          <a:noFill/>
          <a:ln w="9525" algn="ctr">
            <a:solidFill>
              <a:srgbClr val="000000"/>
            </a:solidFill>
            <a:round/>
            <a:headEnd/>
            <a:tailEnd type="arrow" w="med" len="med"/>
          </a:ln>
        </p:spPr>
      </p:cxnSp>
      <p:cxnSp>
        <p:nvCxnSpPr>
          <p:cNvPr id="27" name="Straight Arrow Connector 26"/>
          <p:cNvCxnSpPr>
            <a:cxnSpLocks noChangeShapeType="1"/>
          </p:cNvCxnSpPr>
          <p:nvPr/>
        </p:nvCxnSpPr>
        <p:spPr bwMode="auto">
          <a:xfrm flipH="1">
            <a:off x="2888174" y="4120023"/>
            <a:ext cx="3706948" cy="10587"/>
          </a:xfrm>
          <a:prstGeom prst="straightConnector1">
            <a:avLst/>
          </a:prstGeom>
          <a:noFill/>
          <a:ln w="9525" algn="ctr">
            <a:solidFill>
              <a:srgbClr val="000000"/>
            </a:solidFill>
            <a:round/>
            <a:headEnd/>
            <a:tailEnd type="arrow" w="med" len="med"/>
          </a:ln>
        </p:spPr>
      </p:cxnSp>
      <p:sp>
        <p:nvSpPr>
          <p:cNvPr id="28" name="Rectangle 27"/>
          <p:cNvSpPr/>
          <p:nvPr/>
        </p:nvSpPr>
        <p:spPr bwMode="auto">
          <a:xfrm>
            <a:off x="4431169" y="3810653"/>
            <a:ext cx="2024358" cy="640673"/>
          </a:xfrm>
          <a:prstGeom prst="rect">
            <a:avLst/>
          </a:prstGeom>
          <a:solidFill>
            <a:srgbClr val="00CC99">
              <a:lumMod val="40000"/>
              <a:lumOff val="60000"/>
            </a:srgbClr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anchor="ctr"/>
          <a:lstStyle>
            <a:defPPr>
              <a:defRPr lang="nb-NO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kern="0" dirty="0">
                <a:solidFill>
                  <a:srgbClr val="000000"/>
                </a:solidFill>
                <a:latin typeface="Calibri"/>
                <a:cs typeface="Arial Unicode MS"/>
              </a:rPr>
              <a:t>Try example.com </a:t>
            </a:r>
            <a:r>
              <a:rPr lang="en-US" sz="2000" kern="0" dirty="0" smtClean="0">
                <a:solidFill>
                  <a:srgbClr val="000000"/>
                </a:solidFill>
                <a:latin typeface="Calibri"/>
                <a:cs typeface="Arial Unicode MS"/>
              </a:rPr>
              <a:t>DNS server</a:t>
            </a:r>
            <a:endParaRPr lang="en-US" sz="2000" kern="0" dirty="0">
              <a:solidFill>
                <a:srgbClr val="000000"/>
              </a:solidFill>
              <a:latin typeface="Calibri"/>
              <a:cs typeface="Arial Unicode MS"/>
            </a:endParaRPr>
          </a:p>
        </p:txBody>
      </p:sp>
      <p:cxnSp>
        <p:nvCxnSpPr>
          <p:cNvPr id="25" name="Straight Arrow Connector 24"/>
          <p:cNvCxnSpPr>
            <a:cxnSpLocks noChangeShapeType="1"/>
          </p:cNvCxnSpPr>
          <p:nvPr/>
        </p:nvCxnSpPr>
        <p:spPr bwMode="auto">
          <a:xfrm>
            <a:off x="2901365" y="4321969"/>
            <a:ext cx="3605471" cy="1111475"/>
          </a:xfrm>
          <a:prstGeom prst="straightConnector1">
            <a:avLst/>
          </a:prstGeom>
          <a:noFill/>
          <a:ln w="9525" algn="ctr">
            <a:solidFill>
              <a:srgbClr val="000000"/>
            </a:solidFill>
            <a:round/>
            <a:headEnd/>
            <a:tailEnd type="arrow" w="med" len="med"/>
          </a:ln>
        </p:spPr>
      </p:cxnSp>
      <p:cxnSp>
        <p:nvCxnSpPr>
          <p:cNvPr id="23" name="Straight Arrow Connector 22"/>
          <p:cNvCxnSpPr>
            <a:cxnSpLocks noChangeShapeType="1"/>
          </p:cNvCxnSpPr>
          <p:nvPr/>
        </p:nvCxnSpPr>
        <p:spPr bwMode="auto">
          <a:xfrm flipH="1" flipV="1">
            <a:off x="2743201" y="4590692"/>
            <a:ext cx="3708539" cy="1197044"/>
          </a:xfrm>
          <a:prstGeom prst="straightConnector1">
            <a:avLst/>
          </a:prstGeom>
          <a:noFill/>
          <a:ln w="9525" algn="ctr">
            <a:solidFill>
              <a:srgbClr val="000000"/>
            </a:solidFill>
            <a:round/>
            <a:headEnd/>
            <a:tailEnd type="arrow" w="med" len="med"/>
          </a:ln>
        </p:spPr>
      </p:cxnSp>
      <p:sp>
        <p:nvSpPr>
          <p:cNvPr id="24" name="Rectangle 23"/>
          <p:cNvSpPr/>
          <p:nvPr/>
        </p:nvSpPr>
        <p:spPr bwMode="auto">
          <a:xfrm>
            <a:off x="4425228" y="5903574"/>
            <a:ext cx="2024359" cy="405284"/>
          </a:xfrm>
          <a:prstGeom prst="rect">
            <a:avLst/>
          </a:prstGeom>
          <a:solidFill>
            <a:srgbClr val="00CC99">
              <a:lumMod val="40000"/>
              <a:lumOff val="60000"/>
            </a:srgbClr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anchor="ctr"/>
          <a:lstStyle>
            <a:defPPr>
              <a:defRPr lang="nb-NO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kern="0" dirty="0">
                <a:solidFill>
                  <a:srgbClr val="000000"/>
                </a:solidFill>
                <a:latin typeface="Calibri"/>
                <a:cs typeface="Arial Unicode MS"/>
              </a:rPr>
              <a:t>208.77.188.166</a:t>
            </a:r>
          </a:p>
        </p:txBody>
      </p:sp>
      <p:pic>
        <p:nvPicPr>
          <p:cNvPr id="22" name="Picture 21" descr="05-01c.wmf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48678" y="2637182"/>
            <a:ext cx="1118277" cy="16847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TextBox 78"/>
          <p:cNvSpPr txBox="1"/>
          <p:nvPr/>
        </p:nvSpPr>
        <p:spPr bwMode="auto">
          <a:xfrm>
            <a:off x="317837" y="3217595"/>
            <a:ext cx="1026243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nb-NO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kern="0" dirty="0" smtClean="0">
                <a:solidFill>
                  <a:srgbClr val="3333CC"/>
                </a:solidFill>
                <a:latin typeface="+mn-lt"/>
                <a:cs typeface="+mn-cs"/>
              </a:rPr>
              <a:t>Client</a:t>
            </a:r>
            <a:endParaRPr lang="en-US" sz="2800" kern="0" dirty="0">
              <a:solidFill>
                <a:srgbClr val="3333CC"/>
              </a:solidFill>
              <a:latin typeface="+mn-lt"/>
              <a:cs typeface="+mn-cs"/>
            </a:endParaRPr>
          </a:p>
        </p:txBody>
      </p:sp>
      <p:pic>
        <p:nvPicPr>
          <p:cNvPr id="20" name="Picture 19" descr="05-01c.wmf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916024" y="356020"/>
            <a:ext cx="1119403" cy="16855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xtBox 79"/>
          <p:cNvSpPr txBox="1"/>
          <p:nvPr/>
        </p:nvSpPr>
        <p:spPr bwMode="auto">
          <a:xfrm>
            <a:off x="8480946" y="2832133"/>
            <a:ext cx="1875835" cy="954107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nb-NO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kern="0" dirty="0" smtClean="0">
                <a:solidFill>
                  <a:srgbClr val="3333CC"/>
                </a:solidFill>
                <a:latin typeface="+mn-lt"/>
                <a:cs typeface="+mn-cs"/>
              </a:rPr>
              <a:t>.com</a:t>
            </a:r>
            <a:endParaRPr lang="en-US" sz="2800" kern="0" dirty="0">
              <a:solidFill>
                <a:srgbClr val="3333CC"/>
              </a:solidFill>
              <a:latin typeface="+mn-lt"/>
              <a:cs typeface="+mn-cs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kern="0" dirty="0" smtClean="0">
                <a:solidFill>
                  <a:srgbClr val="3333CC"/>
                </a:solidFill>
                <a:latin typeface="+mn-lt"/>
                <a:cs typeface="+mn-cs"/>
              </a:rPr>
              <a:t>DNS server </a:t>
            </a:r>
            <a:endParaRPr lang="en-US" sz="2800" kern="0" dirty="0">
              <a:solidFill>
                <a:srgbClr val="3333CC"/>
              </a:solidFill>
              <a:latin typeface="+mn-lt"/>
              <a:cs typeface="+mn-cs"/>
            </a:endParaRPr>
          </a:p>
        </p:txBody>
      </p:sp>
      <p:pic>
        <p:nvPicPr>
          <p:cNvPr id="18" name="Picture 17" descr="05-01c.wmf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916032" y="2636442"/>
            <a:ext cx="1119594" cy="16855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TextBox 80"/>
          <p:cNvSpPr txBox="1"/>
          <p:nvPr/>
        </p:nvSpPr>
        <p:spPr bwMode="auto">
          <a:xfrm>
            <a:off x="8502045" y="5282573"/>
            <a:ext cx="2145139" cy="954107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nb-NO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kern="0" dirty="0" err="1">
                <a:solidFill>
                  <a:srgbClr val="3333CC"/>
                </a:solidFill>
                <a:latin typeface="+mn-lt"/>
                <a:cs typeface="+mn-cs"/>
              </a:rPr>
              <a:t>example.com</a:t>
            </a:r>
            <a:endParaRPr lang="en-US" sz="2800" kern="0" dirty="0">
              <a:solidFill>
                <a:srgbClr val="3333CC"/>
              </a:solidFill>
              <a:latin typeface="+mn-lt"/>
              <a:cs typeface="+mn-cs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kern="0" dirty="0" smtClean="0">
                <a:solidFill>
                  <a:srgbClr val="3333CC"/>
                </a:solidFill>
                <a:latin typeface="+mn-lt"/>
                <a:cs typeface="+mn-cs"/>
              </a:rPr>
              <a:t>DNS server</a:t>
            </a:r>
            <a:endParaRPr lang="en-US" sz="2800" kern="0" dirty="0">
              <a:solidFill>
                <a:srgbClr val="3333CC"/>
              </a:solidFill>
              <a:latin typeface="+mn-lt"/>
              <a:cs typeface="+mn-cs"/>
            </a:endParaRPr>
          </a:p>
        </p:txBody>
      </p:sp>
      <p:pic>
        <p:nvPicPr>
          <p:cNvPr id="16" name="Picture 15" descr="05-01c.wmf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916032" y="4916864"/>
            <a:ext cx="1119568" cy="16855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9" name="Rectangle 38"/>
          <p:cNvSpPr/>
          <p:nvPr/>
        </p:nvSpPr>
        <p:spPr bwMode="auto">
          <a:xfrm>
            <a:off x="3174924" y="3022317"/>
            <a:ext cx="2378481" cy="586257"/>
          </a:xfrm>
          <a:prstGeom prst="rect">
            <a:avLst/>
          </a:prstGeom>
          <a:solidFill>
            <a:srgbClr val="00CC99">
              <a:lumMod val="40000"/>
              <a:lumOff val="60000"/>
            </a:srgbClr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anchor="ctr"/>
          <a:lstStyle>
            <a:defPPr>
              <a:defRPr lang="nb-NO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kern="0" dirty="0">
                <a:solidFill>
                  <a:srgbClr val="000000"/>
                </a:solidFill>
                <a:latin typeface="Calibri"/>
                <a:cs typeface="Arial Unicode MS"/>
              </a:rPr>
              <a:t>Where is www.example.com?</a:t>
            </a:r>
          </a:p>
        </p:txBody>
      </p:sp>
      <p:sp>
        <p:nvSpPr>
          <p:cNvPr id="40" name="Rectangle 39"/>
          <p:cNvSpPr/>
          <p:nvPr/>
        </p:nvSpPr>
        <p:spPr bwMode="auto">
          <a:xfrm>
            <a:off x="3174925" y="4559714"/>
            <a:ext cx="2378481" cy="586257"/>
          </a:xfrm>
          <a:prstGeom prst="rect">
            <a:avLst/>
          </a:prstGeom>
          <a:solidFill>
            <a:srgbClr val="00CC99">
              <a:lumMod val="40000"/>
              <a:lumOff val="60000"/>
            </a:srgbClr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anchor="ctr"/>
          <a:lstStyle>
            <a:defPPr>
              <a:defRPr lang="nb-NO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kern="0" dirty="0">
                <a:solidFill>
                  <a:srgbClr val="000000"/>
                </a:solidFill>
                <a:latin typeface="Calibri"/>
                <a:cs typeface="Arial Unicode MS"/>
              </a:rPr>
              <a:t>Where is www.example.com?</a:t>
            </a:r>
          </a:p>
        </p:txBody>
      </p:sp>
      <p:sp>
        <p:nvSpPr>
          <p:cNvPr id="53" name="TextBox 78"/>
          <p:cNvSpPr txBox="1"/>
          <p:nvPr/>
        </p:nvSpPr>
        <p:spPr bwMode="auto">
          <a:xfrm>
            <a:off x="8633346" y="905076"/>
            <a:ext cx="1794081" cy="954107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nb-NO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kern="0" dirty="0">
                <a:solidFill>
                  <a:srgbClr val="3333CC"/>
                </a:solidFill>
                <a:latin typeface="+mn-lt"/>
                <a:cs typeface="+mn-cs"/>
              </a:rPr>
              <a:t>root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kern="0" dirty="0" smtClean="0">
                <a:solidFill>
                  <a:srgbClr val="3333CC"/>
                </a:solidFill>
                <a:latin typeface="+mn-lt"/>
                <a:cs typeface="+mn-cs"/>
              </a:rPr>
              <a:t>DNS server</a:t>
            </a:r>
            <a:endParaRPr lang="en-US" sz="2800" kern="0" dirty="0">
              <a:solidFill>
                <a:srgbClr val="3333CC"/>
              </a:solidFill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502831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255" y="365125"/>
            <a:ext cx="11617035" cy="1325563"/>
          </a:xfrm>
        </p:spPr>
        <p:txBody>
          <a:bodyPr>
            <a:normAutofit/>
          </a:bodyPr>
          <a:lstStyle/>
          <a:p>
            <a:r>
              <a:rPr lang="en-US" dirty="0" smtClean="0"/>
              <a:t>But how to find IP of DNS server?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1337" y="1825624"/>
            <a:ext cx="6702136" cy="4762211"/>
          </a:xfrm>
        </p:spPr>
        <p:txBody>
          <a:bodyPr>
            <a:normAutofit/>
          </a:bodyPr>
          <a:lstStyle/>
          <a:p>
            <a:r>
              <a:rPr lang="en-US" dirty="0" smtClean="0"/>
              <a:t>Could be hardcoded</a:t>
            </a:r>
          </a:p>
          <a:p>
            <a:r>
              <a:rPr lang="en-US" dirty="0" smtClean="0"/>
              <a:t>Or, in LANs, can be returned as part of DHCP messages when assigning IP address</a:t>
            </a:r>
          </a:p>
          <a:p>
            <a:r>
              <a:rPr lang="en-US" dirty="0" smtClean="0"/>
              <a:t>LANs will usually have their own DNS servers that query the main ones on the client behalf  </a:t>
            </a:r>
          </a:p>
          <a:p>
            <a:pPr lvl="1"/>
            <a:r>
              <a:rPr lang="en-US" dirty="0" smtClean="0"/>
              <a:t>Note the local IP 10.x.x.x addresses for the DNS servers (can be more than one)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8398" y="1514475"/>
            <a:ext cx="4638675" cy="5343525"/>
          </a:xfrm>
          <a:prstGeom prst="rect">
            <a:avLst/>
          </a:prstGeom>
        </p:spPr>
      </p:pic>
      <p:sp>
        <p:nvSpPr>
          <p:cNvPr id="5" name="Left Arrow 4"/>
          <p:cNvSpPr/>
          <p:nvPr/>
        </p:nvSpPr>
        <p:spPr>
          <a:xfrm rot="20732744">
            <a:off x="10137076" y="4587140"/>
            <a:ext cx="1252378" cy="65021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1215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Straight Arrow Connector 32"/>
          <p:cNvCxnSpPr>
            <a:cxnSpLocks noChangeShapeType="1"/>
          </p:cNvCxnSpPr>
          <p:nvPr/>
        </p:nvCxnSpPr>
        <p:spPr bwMode="auto">
          <a:xfrm flipV="1">
            <a:off x="6580687" y="992325"/>
            <a:ext cx="3793449" cy="1627957"/>
          </a:xfrm>
          <a:prstGeom prst="straightConnector1">
            <a:avLst/>
          </a:prstGeom>
          <a:noFill/>
          <a:ln w="9525" algn="ctr">
            <a:solidFill>
              <a:srgbClr val="000000"/>
            </a:solidFill>
            <a:round/>
            <a:headEnd/>
            <a:tailEnd type="arrow" w="med" len="med"/>
          </a:ln>
        </p:spPr>
      </p:cxnSp>
      <p:sp>
        <p:nvSpPr>
          <p:cNvPr id="34" name="Rectangle 33"/>
          <p:cNvSpPr/>
          <p:nvPr/>
        </p:nvSpPr>
        <p:spPr bwMode="auto">
          <a:xfrm>
            <a:off x="6867439" y="863903"/>
            <a:ext cx="2378481" cy="586257"/>
          </a:xfrm>
          <a:prstGeom prst="rect">
            <a:avLst/>
          </a:prstGeom>
          <a:solidFill>
            <a:srgbClr val="00CC99">
              <a:lumMod val="40000"/>
              <a:lumOff val="60000"/>
            </a:srgbClr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anchor="ctr"/>
          <a:lstStyle>
            <a:defPPr>
              <a:defRPr lang="nb-NO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kern="0" dirty="0">
                <a:solidFill>
                  <a:srgbClr val="000000"/>
                </a:solidFill>
                <a:latin typeface="Calibri"/>
                <a:cs typeface="Arial Unicode MS"/>
              </a:rPr>
              <a:t>Where is www.example.com?</a:t>
            </a:r>
          </a:p>
        </p:txBody>
      </p:sp>
      <p:cxnSp>
        <p:nvCxnSpPr>
          <p:cNvPr id="31" name="Straight Arrow Connector 30"/>
          <p:cNvCxnSpPr>
            <a:cxnSpLocks noChangeShapeType="1"/>
          </p:cNvCxnSpPr>
          <p:nvPr/>
        </p:nvCxnSpPr>
        <p:spPr bwMode="auto">
          <a:xfrm flipH="1">
            <a:off x="6580687" y="1541753"/>
            <a:ext cx="3706949" cy="1523453"/>
          </a:xfrm>
          <a:prstGeom prst="straightConnector1">
            <a:avLst/>
          </a:prstGeom>
          <a:noFill/>
          <a:ln w="9525" algn="ctr">
            <a:solidFill>
              <a:srgbClr val="000000"/>
            </a:solidFill>
            <a:round/>
            <a:headEnd/>
            <a:tailEnd type="arrow" w="med" len="med"/>
          </a:ln>
        </p:spPr>
      </p:cxnSp>
      <p:sp>
        <p:nvSpPr>
          <p:cNvPr id="32" name="Rectangle 31"/>
          <p:cNvSpPr/>
          <p:nvPr/>
        </p:nvSpPr>
        <p:spPr bwMode="auto">
          <a:xfrm>
            <a:off x="8637305" y="1901366"/>
            <a:ext cx="1506949" cy="670108"/>
          </a:xfrm>
          <a:prstGeom prst="rect">
            <a:avLst/>
          </a:prstGeom>
          <a:solidFill>
            <a:srgbClr val="00CC99">
              <a:lumMod val="40000"/>
              <a:lumOff val="60000"/>
            </a:srgbClr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anchor="ctr"/>
          <a:lstStyle>
            <a:defPPr>
              <a:defRPr lang="nb-NO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kern="0" dirty="0">
                <a:solidFill>
                  <a:srgbClr val="000000"/>
                </a:solidFill>
                <a:latin typeface="Calibri"/>
                <a:cs typeface="Arial Unicode MS"/>
              </a:rPr>
              <a:t>Try </a:t>
            </a:r>
            <a:r>
              <a:rPr lang="en-US" sz="2000" kern="0" dirty="0" smtClean="0">
                <a:solidFill>
                  <a:srgbClr val="000000"/>
                </a:solidFill>
                <a:latin typeface="Calibri"/>
                <a:cs typeface="Arial Unicode MS"/>
              </a:rPr>
              <a:t>.com DNS server</a:t>
            </a:r>
            <a:endParaRPr lang="en-US" sz="2000" kern="0" dirty="0">
              <a:solidFill>
                <a:srgbClr val="000000"/>
              </a:solidFill>
              <a:latin typeface="Calibri"/>
              <a:cs typeface="Arial Unicode MS"/>
            </a:endParaRPr>
          </a:p>
        </p:txBody>
      </p:sp>
      <p:cxnSp>
        <p:nvCxnSpPr>
          <p:cNvPr id="29" name="Straight Arrow Connector 28"/>
          <p:cNvCxnSpPr>
            <a:cxnSpLocks noChangeShapeType="1"/>
          </p:cNvCxnSpPr>
          <p:nvPr/>
        </p:nvCxnSpPr>
        <p:spPr bwMode="auto">
          <a:xfrm flipV="1">
            <a:off x="6593879" y="3236488"/>
            <a:ext cx="3693757" cy="25580"/>
          </a:xfrm>
          <a:prstGeom prst="straightConnector1">
            <a:avLst/>
          </a:prstGeom>
          <a:noFill/>
          <a:ln w="9525" algn="ctr">
            <a:solidFill>
              <a:srgbClr val="000000"/>
            </a:solidFill>
            <a:round/>
            <a:headEnd/>
            <a:tailEnd type="arrow" w="med" len="med"/>
          </a:ln>
        </p:spPr>
      </p:cxnSp>
      <p:cxnSp>
        <p:nvCxnSpPr>
          <p:cNvPr id="27" name="Straight Arrow Connector 26"/>
          <p:cNvCxnSpPr>
            <a:cxnSpLocks noChangeShapeType="1"/>
          </p:cNvCxnSpPr>
          <p:nvPr/>
        </p:nvCxnSpPr>
        <p:spPr bwMode="auto">
          <a:xfrm flipH="1">
            <a:off x="6580688" y="4047324"/>
            <a:ext cx="3706948" cy="10587"/>
          </a:xfrm>
          <a:prstGeom prst="straightConnector1">
            <a:avLst/>
          </a:prstGeom>
          <a:noFill/>
          <a:ln w="9525" algn="ctr">
            <a:solidFill>
              <a:srgbClr val="000000"/>
            </a:solidFill>
            <a:round/>
            <a:headEnd/>
            <a:tailEnd type="arrow" w="med" len="med"/>
          </a:ln>
        </p:spPr>
      </p:cxnSp>
      <p:sp>
        <p:nvSpPr>
          <p:cNvPr id="28" name="Rectangle 27"/>
          <p:cNvSpPr/>
          <p:nvPr/>
        </p:nvSpPr>
        <p:spPr bwMode="auto">
          <a:xfrm>
            <a:off x="8123683" y="3737954"/>
            <a:ext cx="2024358" cy="640673"/>
          </a:xfrm>
          <a:prstGeom prst="rect">
            <a:avLst/>
          </a:prstGeom>
          <a:solidFill>
            <a:srgbClr val="00CC99">
              <a:lumMod val="40000"/>
              <a:lumOff val="60000"/>
            </a:srgbClr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anchor="ctr"/>
          <a:lstStyle>
            <a:defPPr>
              <a:defRPr lang="nb-NO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kern="0" dirty="0">
                <a:solidFill>
                  <a:srgbClr val="000000"/>
                </a:solidFill>
                <a:latin typeface="Calibri"/>
                <a:cs typeface="Arial Unicode MS"/>
              </a:rPr>
              <a:t>Try example.com </a:t>
            </a:r>
            <a:r>
              <a:rPr lang="en-US" sz="2000" kern="0" dirty="0" smtClean="0">
                <a:solidFill>
                  <a:srgbClr val="000000"/>
                </a:solidFill>
                <a:latin typeface="Calibri"/>
                <a:cs typeface="Arial Unicode MS"/>
              </a:rPr>
              <a:t>DNS server</a:t>
            </a:r>
            <a:endParaRPr lang="en-US" sz="2000" kern="0" dirty="0">
              <a:solidFill>
                <a:srgbClr val="000000"/>
              </a:solidFill>
              <a:latin typeface="Calibri"/>
              <a:cs typeface="Arial Unicode MS"/>
            </a:endParaRPr>
          </a:p>
        </p:txBody>
      </p:sp>
      <p:cxnSp>
        <p:nvCxnSpPr>
          <p:cNvPr id="25" name="Straight Arrow Connector 24"/>
          <p:cNvCxnSpPr>
            <a:cxnSpLocks noChangeShapeType="1"/>
          </p:cNvCxnSpPr>
          <p:nvPr/>
        </p:nvCxnSpPr>
        <p:spPr bwMode="auto">
          <a:xfrm>
            <a:off x="6593879" y="4249270"/>
            <a:ext cx="3605471" cy="1111475"/>
          </a:xfrm>
          <a:prstGeom prst="straightConnector1">
            <a:avLst/>
          </a:prstGeom>
          <a:noFill/>
          <a:ln w="9525" algn="ctr">
            <a:solidFill>
              <a:srgbClr val="000000"/>
            </a:solidFill>
            <a:round/>
            <a:headEnd/>
            <a:tailEnd type="arrow" w="med" len="med"/>
          </a:ln>
        </p:spPr>
      </p:cxnSp>
      <p:cxnSp>
        <p:nvCxnSpPr>
          <p:cNvPr id="23" name="Straight Arrow Connector 22"/>
          <p:cNvCxnSpPr>
            <a:cxnSpLocks noChangeShapeType="1"/>
          </p:cNvCxnSpPr>
          <p:nvPr/>
        </p:nvCxnSpPr>
        <p:spPr bwMode="auto">
          <a:xfrm flipH="1" flipV="1">
            <a:off x="6435715" y="4517993"/>
            <a:ext cx="3706386" cy="1168935"/>
          </a:xfrm>
          <a:prstGeom prst="straightConnector1">
            <a:avLst/>
          </a:prstGeom>
          <a:noFill/>
          <a:ln w="9525" algn="ctr">
            <a:solidFill>
              <a:srgbClr val="000000"/>
            </a:solidFill>
            <a:round/>
            <a:headEnd/>
            <a:tailEnd type="arrow" w="med" len="med"/>
          </a:ln>
        </p:spPr>
      </p:cxnSp>
      <p:sp>
        <p:nvSpPr>
          <p:cNvPr id="24" name="Rectangle 23"/>
          <p:cNvSpPr/>
          <p:nvPr/>
        </p:nvSpPr>
        <p:spPr bwMode="auto">
          <a:xfrm>
            <a:off x="8174991" y="5804150"/>
            <a:ext cx="2024359" cy="405284"/>
          </a:xfrm>
          <a:prstGeom prst="rect">
            <a:avLst/>
          </a:prstGeom>
          <a:solidFill>
            <a:srgbClr val="00CC99">
              <a:lumMod val="40000"/>
              <a:lumOff val="60000"/>
            </a:srgbClr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anchor="ctr"/>
          <a:lstStyle>
            <a:defPPr>
              <a:defRPr lang="nb-NO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kern="0" dirty="0">
                <a:solidFill>
                  <a:srgbClr val="000000"/>
                </a:solidFill>
                <a:latin typeface="Calibri"/>
                <a:cs typeface="Arial Unicode MS"/>
              </a:rPr>
              <a:t>208.77.188.166</a:t>
            </a:r>
          </a:p>
        </p:txBody>
      </p:sp>
      <p:pic>
        <p:nvPicPr>
          <p:cNvPr id="22" name="Picture 21" descr="05-01c.wmf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241192" y="2564483"/>
            <a:ext cx="1118277" cy="16847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TextBox 78"/>
          <p:cNvSpPr txBox="1"/>
          <p:nvPr/>
        </p:nvSpPr>
        <p:spPr bwMode="auto">
          <a:xfrm>
            <a:off x="152743" y="2987668"/>
            <a:ext cx="1026243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nb-NO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kern="0" dirty="0" smtClean="0">
                <a:solidFill>
                  <a:srgbClr val="3333CC"/>
                </a:solidFill>
                <a:latin typeface="+mn-lt"/>
                <a:cs typeface="+mn-cs"/>
              </a:rPr>
              <a:t>Client</a:t>
            </a:r>
            <a:endParaRPr lang="en-US" sz="2800" kern="0" dirty="0">
              <a:solidFill>
                <a:srgbClr val="3333CC"/>
              </a:solidFill>
              <a:latin typeface="+mn-lt"/>
              <a:cs typeface="+mn-cs"/>
            </a:endParaRPr>
          </a:p>
        </p:txBody>
      </p:sp>
      <p:pic>
        <p:nvPicPr>
          <p:cNvPr id="20" name="Picture 19" descr="05-01c.wmf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608538" y="283321"/>
            <a:ext cx="1119403" cy="16855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Picture 17" descr="05-01c.wmf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608546" y="2563743"/>
            <a:ext cx="1119594" cy="16855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Picture 15" descr="05-01c.wmf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608546" y="4844165"/>
            <a:ext cx="1119568" cy="16855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9" name="Rectangle 38"/>
          <p:cNvSpPr/>
          <p:nvPr/>
        </p:nvSpPr>
        <p:spPr bwMode="auto">
          <a:xfrm>
            <a:off x="6867438" y="2949618"/>
            <a:ext cx="2378481" cy="586257"/>
          </a:xfrm>
          <a:prstGeom prst="rect">
            <a:avLst/>
          </a:prstGeom>
          <a:solidFill>
            <a:srgbClr val="00CC99">
              <a:lumMod val="40000"/>
              <a:lumOff val="60000"/>
            </a:srgbClr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anchor="ctr"/>
          <a:lstStyle>
            <a:defPPr>
              <a:defRPr lang="nb-NO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kern="0" dirty="0">
                <a:solidFill>
                  <a:srgbClr val="000000"/>
                </a:solidFill>
                <a:latin typeface="Calibri"/>
                <a:cs typeface="Arial Unicode MS"/>
              </a:rPr>
              <a:t>Where is www.example.com?</a:t>
            </a:r>
          </a:p>
        </p:txBody>
      </p:sp>
      <p:sp>
        <p:nvSpPr>
          <p:cNvPr id="40" name="Rectangle 39"/>
          <p:cNvSpPr/>
          <p:nvPr/>
        </p:nvSpPr>
        <p:spPr bwMode="auto">
          <a:xfrm>
            <a:off x="6867439" y="4487015"/>
            <a:ext cx="2378481" cy="586257"/>
          </a:xfrm>
          <a:prstGeom prst="rect">
            <a:avLst/>
          </a:prstGeom>
          <a:solidFill>
            <a:srgbClr val="00CC99">
              <a:lumMod val="40000"/>
              <a:lumOff val="60000"/>
            </a:srgbClr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anchor="ctr"/>
          <a:lstStyle>
            <a:defPPr>
              <a:defRPr lang="nb-NO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kern="0" dirty="0">
                <a:solidFill>
                  <a:srgbClr val="000000"/>
                </a:solidFill>
                <a:latin typeface="Calibri"/>
                <a:cs typeface="Arial Unicode MS"/>
              </a:rPr>
              <a:t>Where is www.example.com?</a:t>
            </a:r>
          </a:p>
        </p:txBody>
      </p:sp>
      <p:pic>
        <p:nvPicPr>
          <p:cNvPr id="35" name="Picture 34" descr="05-01a.wm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89595" y="2805001"/>
            <a:ext cx="1313864" cy="12030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36" name="Straight Arrow Connector 35"/>
          <p:cNvCxnSpPr>
            <a:cxnSpLocks noChangeShapeType="1"/>
          </p:cNvCxnSpPr>
          <p:nvPr/>
        </p:nvCxnSpPr>
        <p:spPr bwMode="auto">
          <a:xfrm>
            <a:off x="2745687" y="3065206"/>
            <a:ext cx="2252823" cy="0"/>
          </a:xfrm>
          <a:prstGeom prst="straightConnector1">
            <a:avLst/>
          </a:prstGeom>
          <a:noFill/>
          <a:ln w="9525" algn="ctr">
            <a:solidFill>
              <a:srgbClr val="000000"/>
            </a:solidFill>
            <a:round/>
            <a:headEnd/>
            <a:tailEnd type="arrow" w="med" len="med"/>
          </a:ln>
        </p:spPr>
      </p:cxnSp>
      <p:cxnSp>
        <p:nvCxnSpPr>
          <p:cNvPr id="37" name="Straight Arrow Connector 36"/>
          <p:cNvCxnSpPr>
            <a:cxnSpLocks noChangeShapeType="1"/>
          </p:cNvCxnSpPr>
          <p:nvPr/>
        </p:nvCxnSpPr>
        <p:spPr bwMode="auto">
          <a:xfrm flipH="1">
            <a:off x="2745688" y="3886201"/>
            <a:ext cx="2252822" cy="0"/>
          </a:xfrm>
          <a:prstGeom prst="straightConnector1">
            <a:avLst/>
          </a:prstGeom>
          <a:noFill/>
          <a:ln w="9525" algn="ctr">
            <a:solidFill>
              <a:srgbClr val="000000"/>
            </a:solidFill>
            <a:round/>
            <a:headEnd/>
            <a:tailEnd type="arrow" w="med" len="med"/>
          </a:ln>
        </p:spPr>
      </p:cxnSp>
      <p:sp>
        <p:nvSpPr>
          <p:cNvPr id="38" name="Rectangle 37"/>
          <p:cNvSpPr/>
          <p:nvPr/>
        </p:nvSpPr>
        <p:spPr bwMode="auto">
          <a:xfrm>
            <a:off x="2632458" y="2202928"/>
            <a:ext cx="2378481" cy="586257"/>
          </a:xfrm>
          <a:prstGeom prst="rect">
            <a:avLst/>
          </a:prstGeom>
          <a:solidFill>
            <a:srgbClr val="00CC99">
              <a:lumMod val="40000"/>
              <a:lumOff val="60000"/>
            </a:srgbClr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anchor="ctr"/>
          <a:lstStyle>
            <a:defPPr>
              <a:defRPr lang="nb-NO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kern="0" dirty="0">
                <a:solidFill>
                  <a:srgbClr val="000000"/>
                </a:solidFill>
                <a:latin typeface="Calibri"/>
                <a:cs typeface="Arial Unicode MS"/>
              </a:rPr>
              <a:t>Where is www.example.com?</a:t>
            </a:r>
          </a:p>
        </p:txBody>
      </p:sp>
      <p:sp>
        <p:nvSpPr>
          <p:cNvPr id="41" name="Rectangle 40"/>
          <p:cNvSpPr/>
          <p:nvPr/>
        </p:nvSpPr>
        <p:spPr bwMode="auto">
          <a:xfrm>
            <a:off x="2880007" y="4101706"/>
            <a:ext cx="2024359" cy="405284"/>
          </a:xfrm>
          <a:prstGeom prst="rect">
            <a:avLst/>
          </a:prstGeom>
          <a:solidFill>
            <a:srgbClr val="00CC99">
              <a:lumMod val="40000"/>
              <a:lumOff val="60000"/>
            </a:srgbClr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anchor="ctr"/>
          <a:lstStyle>
            <a:defPPr>
              <a:defRPr lang="nb-NO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kern="0" dirty="0">
                <a:solidFill>
                  <a:srgbClr val="000000"/>
                </a:solidFill>
                <a:latin typeface="Calibri"/>
                <a:cs typeface="Arial Unicode MS"/>
              </a:rPr>
              <a:t>208.77.188.166</a:t>
            </a:r>
          </a:p>
        </p:txBody>
      </p:sp>
      <p:sp>
        <p:nvSpPr>
          <p:cNvPr id="42" name="TextBox 78"/>
          <p:cNvSpPr txBox="1"/>
          <p:nvPr/>
        </p:nvSpPr>
        <p:spPr bwMode="auto">
          <a:xfrm>
            <a:off x="5161031" y="2045892"/>
            <a:ext cx="1476686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nb-NO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kern="0" dirty="0" smtClean="0">
                <a:solidFill>
                  <a:srgbClr val="3333CC"/>
                </a:solidFill>
                <a:latin typeface="+mn-lt"/>
                <a:cs typeface="+mn-cs"/>
              </a:rPr>
              <a:t>LAN DNS</a:t>
            </a:r>
            <a:endParaRPr lang="en-US" sz="2800" kern="0" dirty="0">
              <a:solidFill>
                <a:srgbClr val="3333CC"/>
              </a:solidFill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858838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Caching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8209" y="1825625"/>
            <a:ext cx="11720946" cy="4866120"/>
          </a:xfrm>
        </p:spPr>
        <p:txBody>
          <a:bodyPr/>
          <a:lstStyle/>
          <a:p>
            <a:r>
              <a:rPr lang="en-US" dirty="0" smtClean="0"/>
              <a:t>Having to query the root DNS servers each time a hostname needs to be resolved would put a lot of stress on such servers</a:t>
            </a:r>
          </a:p>
          <a:p>
            <a:r>
              <a:rPr lang="en-US" dirty="0" smtClean="0"/>
              <a:t>There are </a:t>
            </a:r>
            <a:r>
              <a:rPr lang="en-US" i="1" dirty="0" smtClean="0"/>
              <a:t>several billions </a:t>
            </a:r>
            <a:r>
              <a:rPr lang="en-US" dirty="0" smtClean="0"/>
              <a:t>of machines connected to internet which would need to contact those DNS servers</a:t>
            </a:r>
          </a:p>
          <a:p>
            <a:r>
              <a:rPr lang="en-US" dirty="0" smtClean="0"/>
              <a:t>Using </a:t>
            </a:r>
            <a:r>
              <a:rPr lang="en-US" i="1" dirty="0" smtClean="0"/>
              <a:t>caches</a:t>
            </a:r>
            <a:r>
              <a:rPr lang="en-US" dirty="0" smtClean="0"/>
              <a:t> to avoid asking for hostnames that have already been resolved before</a:t>
            </a:r>
          </a:p>
          <a:p>
            <a:r>
              <a:rPr lang="en-US" dirty="0" smtClean="0"/>
              <a:t>Caches in different places: browser, OS, LAN DNS, </a:t>
            </a:r>
            <a:r>
              <a:rPr lang="en-US" dirty="0" err="1" smtClean="0"/>
              <a:t>etc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25957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909" y="0"/>
            <a:ext cx="10515600" cy="88322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“</a:t>
            </a:r>
            <a:r>
              <a:rPr lang="en-US" dirty="0" err="1" smtClean="0"/>
              <a:t>nslookup</a:t>
            </a:r>
            <a:r>
              <a:rPr lang="en-US" dirty="0" smtClean="0"/>
              <a:t>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9773" y="4966855"/>
            <a:ext cx="5974774" cy="1319645"/>
          </a:xfrm>
        </p:spPr>
        <p:txBody>
          <a:bodyPr/>
          <a:lstStyle/>
          <a:p>
            <a:r>
              <a:rPr lang="en-US" dirty="0" smtClean="0"/>
              <a:t>Note the IP of LAN DNS </a:t>
            </a:r>
          </a:p>
          <a:p>
            <a:r>
              <a:rPr lang="en-US" dirty="0" smtClean="0"/>
              <a:t>Getting both IPv4 and IPv6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773" y="1013546"/>
            <a:ext cx="7206029" cy="347532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3325" y="672811"/>
            <a:ext cx="4638675" cy="5343525"/>
          </a:xfrm>
          <a:prstGeom prst="rect">
            <a:avLst/>
          </a:prstGeom>
        </p:spPr>
      </p:pic>
      <p:sp>
        <p:nvSpPr>
          <p:cNvPr id="6" name="Left Arrow 5"/>
          <p:cNvSpPr/>
          <p:nvPr/>
        </p:nvSpPr>
        <p:spPr>
          <a:xfrm rot="20732744">
            <a:off x="4327694" y="2212589"/>
            <a:ext cx="1252378" cy="65021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Left Arrow 6"/>
          <p:cNvSpPr/>
          <p:nvPr/>
        </p:nvSpPr>
        <p:spPr>
          <a:xfrm rot="2597452">
            <a:off x="4741947" y="4402757"/>
            <a:ext cx="1252378" cy="65021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Left Arrow 7"/>
          <p:cNvSpPr/>
          <p:nvPr/>
        </p:nvSpPr>
        <p:spPr>
          <a:xfrm rot="20732744">
            <a:off x="10267829" y="3542971"/>
            <a:ext cx="1252378" cy="65021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9881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3290" y="166256"/>
            <a:ext cx="11537509" cy="1583031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In this case, “</a:t>
            </a:r>
            <a:r>
              <a:rPr lang="en-US" i="1" dirty="0" smtClean="0"/>
              <a:t>www.</a:t>
            </a:r>
            <a:r>
              <a:rPr lang="en-US" dirty="0" smtClean="0"/>
              <a:t>” results in different IP address</a:t>
            </a:r>
          </a:p>
          <a:p>
            <a:r>
              <a:rPr lang="en-US" dirty="0" smtClean="0"/>
              <a:t>Also from different networks with different DNS caches, could get different IP addresses</a:t>
            </a:r>
            <a:r>
              <a:rPr lang="mr-IN" dirty="0" smtClean="0"/>
              <a:t>…</a:t>
            </a:r>
            <a:r>
              <a:rPr lang="en-US" dirty="0" smtClean="0"/>
              <a:t> </a:t>
            </a:r>
            <a:r>
              <a:rPr lang="en-US" dirty="0" err="1" smtClean="0"/>
              <a:t>eg</a:t>
            </a:r>
            <a:r>
              <a:rPr lang="en-US" dirty="0" smtClean="0"/>
              <a:t> Google does not have only a single machine serving “</a:t>
            </a:r>
            <a:r>
              <a:rPr lang="en-US" dirty="0" err="1" smtClean="0"/>
              <a:t>www.google.com</a:t>
            </a:r>
            <a:r>
              <a:rPr lang="en-US" dirty="0" smtClean="0"/>
              <a:t>” </a:t>
            </a:r>
            <a:r>
              <a:rPr lang="mr-IN" dirty="0" smtClean="0"/>
              <a:t>…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71" y="1844519"/>
            <a:ext cx="4948007" cy="4925786"/>
          </a:xfrm>
          <a:prstGeom prst="rect">
            <a:avLst/>
          </a:prstGeom>
        </p:spPr>
      </p:pic>
      <p:sp>
        <p:nvSpPr>
          <p:cNvPr id="5" name="Left Arrow 4"/>
          <p:cNvSpPr/>
          <p:nvPr/>
        </p:nvSpPr>
        <p:spPr>
          <a:xfrm rot="20732744">
            <a:off x="3295349" y="5830736"/>
            <a:ext cx="1252378" cy="65021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Left Arrow 5"/>
          <p:cNvSpPr/>
          <p:nvPr/>
        </p:nvSpPr>
        <p:spPr>
          <a:xfrm rot="20732744">
            <a:off x="3295349" y="3511186"/>
            <a:ext cx="1252378" cy="65021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60326" y="1844519"/>
            <a:ext cx="6284635" cy="4423759"/>
          </a:xfrm>
          <a:prstGeom prst="rect">
            <a:avLst/>
          </a:prstGeom>
        </p:spPr>
      </p:pic>
      <p:sp>
        <p:nvSpPr>
          <p:cNvPr id="8" name="Left Arrow 7"/>
          <p:cNvSpPr/>
          <p:nvPr/>
        </p:nvSpPr>
        <p:spPr>
          <a:xfrm rot="20732744">
            <a:off x="8963972" y="5385115"/>
            <a:ext cx="1252378" cy="65021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Left Arrow 8"/>
          <p:cNvSpPr/>
          <p:nvPr/>
        </p:nvSpPr>
        <p:spPr>
          <a:xfrm rot="20732744">
            <a:off x="8963971" y="3260173"/>
            <a:ext cx="1252378" cy="65021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4488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Time-to-Live (TTL)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8209" y="1825625"/>
            <a:ext cx="11783291" cy="4886902"/>
          </a:xfrm>
        </p:spPr>
        <p:txBody>
          <a:bodyPr/>
          <a:lstStyle/>
          <a:p>
            <a:r>
              <a:rPr lang="en-US" dirty="0" smtClean="0"/>
              <a:t>Caching is critical for performance</a:t>
            </a:r>
          </a:p>
          <a:p>
            <a:r>
              <a:rPr lang="en-US" dirty="0" smtClean="0"/>
              <a:t>But mapping from hostnames to IP addresses can change</a:t>
            </a:r>
          </a:p>
          <a:p>
            <a:r>
              <a:rPr lang="en-US" dirty="0" smtClean="0"/>
              <a:t>In DNS protocol, each record has a TTL entry</a:t>
            </a:r>
          </a:p>
          <a:p>
            <a:pPr lvl="1"/>
            <a:r>
              <a:rPr lang="en-US" dirty="0" err="1"/>
              <a:t>e</a:t>
            </a:r>
            <a:r>
              <a:rPr lang="en-US" dirty="0" err="1" smtClean="0"/>
              <a:t>g</a:t>
            </a:r>
            <a:r>
              <a:rPr lang="en-US" dirty="0" smtClean="0"/>
              <a:t>, the mapping is only valid for 1 day</a:t>
            </a:r>
          </a:p>
          <a:p>
            <a:r>
              <a:rPr lang="en-US" dirty="0" smtClean="0"/>
              <a:t>When TTL expires, need to remove from cache, and ask DNS servers again</a:t>
            </a:r>
          </a:p>
          <a:p>
            <a:r>
              <a:rPr lang="en-US" dirty="0" smtClean="0"/>
              <a:t>Tradeoff between performance (large TTL) vs. getting more recent / correct mapping (small TTL)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76795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1258" y="1825625"/>
            <a:ext cx="11598510" cy="4351338"/>
          </a:xfrm>
        </p:spPr>
        <p:txBody>
          <a:bodyPr/>
          <a:lstStyle/>
          <a:p>
            <a:r>
              <a:rPr lang="en-US" dirty="0" smtClean="0"/>
              <a:t>Understand how DNS works, and why it is insecure</a:t>
            </a:r>
          </a:p>
          <a:p>
            <a:r>
              <a:rPr lang="en-US" dirty="0" smtClean="0"/>
              <a:t>Understand how to carry out a web site phishing attack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0373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Subdomain Resolution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8472" y="1825624"/>
            <a:ext cx="11633812" cy="4850598"/>
          </a:xfrm>
        </p:spPr>
        <p:txBody>
          <a:bodyPr/>
          <a:lstStyle/>
          <a:p>
            <a:r>
              <a:rPr lang="en-US" dirty="0" smtClean="0"/>
              <a:t>Assume you own “</a:t>
            </a:r>
            <a:r>
              <a:rPr lang="en-US" i="1" dirty="0" smtClean="0"/>
              <a:t>foo.com</a:t>
            </a:r>
            <a:r>
              <a:rPr lang="en-US" dirty="0" smtClean="0"/>
              <a:t>”</a:t>
            </a:r>
          </a:p>
          <a:p>
            <a:r>
              <a:rPr lang="en-US" dirty="0" smtClean="0"/>
              <a:t>You might want to have different subdomains for it, like:</a:t>
            </a:r>
          </a:p>
          <a:p>
            <a:pPr lvl="1"/>
            <a:r>
              <a:rPr lang="en-US" i="1" dirty="0" smtClean="0"/>
              <a:t>www.foo.com</a:t>
            </a:r>
            <a:r>
              <a:rPr lang="en-US" dirty="0" smtClean="0"/>
              <a:t>, </a:t>
            </a:r>
            <a:r>
              <a:rPr lang="en-US" i="1" dirty="0" smtClean="0"/>
              <a:t>email.foo.com</a:t>
            </a:r>
            <a:r>
              <a:rPr lang="en-US" dirty="0" smtClean="0"/>
              <a:t>, </a:t>
            </a:r>
            <a:r>
              <a:rPr lang="en-US" i="1" dirty="0" smtClean="0"/>
              <a:t>x.foo.com</a:t>
            </a:r>
            <a:r>
              <a:rPr lang="en-US" dirty="0" smtClean="0"/>
              <a:t>, </a:t>
            </a:r>
            <a:r>
              <a:rPr lang="en-US" i="1" dirty="0" smtClean="0"/>
              <a:t>y.foo.com</a:t>
            </a:r>
            <a:r>
              <a:rPr lang="en-US" dirty="0" smtClean="0"/>
              <a:t>, etc.</a:t>
            </a:r>
          </a:p>
          <a:p>
            <a:r>
              <a:rPr lang="en-US" dirty="0" smtClean="0"/>
              <a:t>Example: you are a cloud provider, and want to give URLs for the web app you host: </a:t>
            </a:r>
          </a:p>
          <a:p>
            <a:pPr lvl="1"/>
            <a:r>
              <a:rPr lang="en-US" i="1" dirty="0" smtClean="0"/>
              <a:t>clientAppName.foo.com</a:t>
            </a:r>
            <a:r>
              <a:rPr lang="en-US" dirty="0" smtClean="0"/>
              <a:t>, </a:t>
            </a:r>
            <a:r>
              <a:rPr lang="en-US" i="1" dirty="0" smtClean="0"/>
              <a:t>anotherClientApp.foo.com</a:t>
            </a:r>
            <a:r>
              <a:rPr lang="en-US" dirty="0" smtClean="0"/>
              <a:t>, etc.</a:t>
            </a:r>
          </a:p>
          <a:p>
            <a:r>
              <a:rPr lang="en-US" dirty="0" smtClean="0"/>
              <a:t>You could register all of these hostnames with the root “</a:t>
            </a:r>
            <a:r>
              <a:rPr lang="en-US" i="1" dirty="0" smtClean="0"/>
              <a:t>.com</a:t>
            </a:r>
            <a:r>
              <a:rPr lang="en-US" dirty="0" smtClean="0"/>
              <a:t>” DNS server, but expensive and does not scale (especially when customers choose their own app names)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76779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1353" y="1825625"/>
            <a:ext cx="11688897" cy="4839580"/>
          </a:xfrm>
        </p:spPr>
        <p:txBody>
          <a:bodyPr/>
          <a:lstStyle/>
          <a:p>
            <a:r>
              <a:rPr lang="en-US" dirty="0" smtClean="0"/>
              <a:t>Have your own DNS server under your registered “</a:t>
            </a:r>
            <a:r>
              <a:rPr lang="en-US" i="1" dirty="0" smtClean="0"/>
              <a:t>foo.com</a:t>
            </a:r>
            <a:r>
              <a:rPr lang="en-US" dirty="0" smtClean="0"/>
              <a:t>” domain</a:t>
            </a:r>
          </a:p>
          <a:p>
            <a:r>
              <a:rPr lang="en-US" dirty="0" smtClean="0"/>
              <a:t>For example, your own server DNS running at “</a:t>
            </a:r>
            <a:r>
              <a:rPr lang="en-US" i="1" dirty="0" smtClean="0"/>
              <a:t>ns1.foo.com</a:t>
            </a:r>
            <a:r>
              <a:rPr lang="en-US" dirty="0" smtClean="0"/>
              <a:t>”</a:t>
            </a:r>
          </a:p>
          <a:p>
            <a:r>
              <a:rPr lang="en-US" dirty="0" smtClean="0"/>
              <a:t>All your domains will be resolved by </a:t>
            </a:r>
            <a:r>
              <a:rPr lang="en-US" dirty="0"/>
              <a:t>“</a:t>
            </a:r>
            <a:r>
              <a:rPr lang="en-US" i="1" dirty="0"/>
              <a:t>ns1.foo.com</a:t>
            </a:r>
            <a:r>
              <a:rPr lang="en-US" dirty="0" smtClean="0"/>
              <a:t>” as </a:t>
            </a:r>
            <a:r>
              <a:rPr lang="en-US" dirty="0"/>
              <a:t>the  authoritative </a:t>
            </a:r>
            <a:r>
              <a:rPr lang="en-US" dirty="0" smtClean="0"/>
              <a:t>DNS for them</a:t>
            </a:r>
          </a:p>
          <a:p>
            <a:r>
              <a:rPr lang="en-US" dirty="0" smtClean="0"/>
              <a:t>Example</a:t>
            </a:r>
            <a:r>
              <a:rPr lang="en-US" dirty="0"/>
              <a:t>: “</a:t>
            </a:r>
            <a:r>
              <a:rPr lang="en-US" i="1" dirty="0"/>
              <a:t>ns1.foo.com</a:t>
            </a:r>
            <a:r>
              <a:rPr lang="en-US" dirty="0"/>
              <a:t>” </a:t>
            </a:r>
            <a:r>
              <a:rPr lang="en-US" dirty="0" smtClean="0"/>
              <a:t>would have the IP mapping for “</a:t>
            </a:r>
            <a:r>
              <a:rPr lang="en-US" i="1" dirty="0"/>
              <a:t>clientAppName.foo.com</a:t>
            </a:r>
            <a:r>
              <a:rPr lang="en-US" dirty="0" smtClean="0"/>
              <a:t>” and “</a:t>
            </a:r>
            <a:r>
              <a:rPr lang="en-US" i="1" dirty="0" smtClean="0"/>
              <a:t>foo.com</a:t>
            </a:r>
            <a:r>
              <a:rPr lang="en-US" dirty="0" smtClean="0"/>
              <a:t>”</a:t>
            </a:r>
          </a:p>
          <a:p>
            <a:r>
              <a:rPr lang="en-US" i="1" dirty="0" smtClean="0"/>
              <a:t>Can you spot the problem here?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02154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Straight Arrow Connector 32"/>
          <p:cNvCxnSpPr>
            <a:cxnSpLocks noChangeShapeType="1"/>
          </p:cNvCxnSpPr>
          <p:nvPr/>
        </p:nvCxnSpPr>
        <p:spPr bwMode="auto">
          <a:xfrm flipV="1">
            <a:off x="2888173" y="1065024"/>
            <a:ext cx="3793449" cy="1627957"/>
          </a:xfrm>
          <a:prstGeom prst="straightConnector1">
            <a:avLst/>
          </a:prstGeom>
          <a:noFill/>
          <a:ln w="9525" algn="ctr">
            <a:solidFill>
              <a:srgbClr val="000000"/>
            </a:solidFill>
            <a:round/>
            <a:headEnd/>
            <a:tailEnd type="arrow" w="med" len="med"/>
          </a:ln>
        </p:spPr>
      </p:cxnSp>
      <p:sp>
        <p:nvSpPr>
          <p:cNvPr id="34" name="Rectangle 33"/>
          <p:cNvSpPr/>
          <p:nvPr/>
        </p:nvSpPr>
        <p:spPr bwMode="auto">
          <a:xfrm>
            <a:off x="3174925" y="936602"/>
            <a:ext cx="2378481" cy="586257"/>
          </a:xfrm>
          <a:prstGeom prst="rect">
            <a:avLst/>
          </a:prstGeom>
          <a:solidFill>
            <a:srgbClr val="00CC99">
              <a:lumMod val="40000"/>
              <a:lumOff val="60000"/>
            </a:srgbClr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anchor="ctr"/>
          <a:lstStyle>
            <a:defPPr>
              <a:defRPr lang="nb-NO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kern="0" dirty="0">
                <a:solidFill>
                  <a:srgbClr val="000000"/>
                </a:solidFill>
                <a:latin typeface="Calibri"/>
                <a:cs typeface="Arial Unicode MS"/>
              </a:rPr>
              <a:t>Where is </a:t>
            </a:r>
            <a:r>
              <a:rPr lang="en-US" sz="2000" b="1" kern="0" dirty="0" smtClean="0">
                <a:solidFill>
                  <a:srgbClr val="000000"/>
                </a:solidFill>
                <a:latin typeface="Calibri"/>
                <a:cs typeface="Arial Unicode MS"/>
              </a:rPr>
              <a:t>x.foo.com</a:t>
            </a:r>
            <a:r>
              <a:rPr lang="en-US" sz="2000" kern="0" dirty="0">
                <a:solidFill>
                  <a:srgbClr val="000000"/>
                </a:solidFill>
                <a:latin typeface="Calibri"/>
                <a:cs typeface="Arial Unicode MS"/>
              </a:rPr>
              <a:t>?</a:t>
            </a:r>
          </a:p>
        </p:txBody>
      </p:sp>
      <p:cxnSp>
        <p:nvCxnSpPr>
          <p:cNvPr id="31" name="Straight Arrow Connector 30"/>
          <p:cNvCxnSpPr>
            <a:cxnSpLocks noChangeShapeType="1"/>
          </p:cNvCxnSpPr>
          <p:nvPr/>
        </p:nvCxnSpPr>
        <p:spPr bwMode="auto">
          <a:xfrm flipH="1">
            <a:off x="2888173" y="1614452"/>
            <a:ext cx="3706949" cy="1523453"/>
          </a:xfrm>
          <a:prstGeom prst="straightConnector1">
            <a:avLst/>
          </a:prstGeom>
          <a:noFill/>
          <a:ln w="9525" algn="ctr">
            <a:solidFill>
              <a:srgbClr val="000000"/>
            </a:solidFill>
            <a:round/>
            <a:headEnd/>
            <a:tailEnd type="arrow" w="med" len="med"/>
          </a:ln>
        </p:spPr>
      </p:cxnSp>
      <p:cxnSp>
        <p:nvCxnSpPr>
          <p:cNvPr id="29" name="Straight Arrow Connector 28"/>
          <p:cNvCxnSpPr>
            <a:cxnSpLocks noChangeShapeType="1"/>
          </p:cNvCxnSpPr>
          <p:nvPr/>
        </p:nvCxnSpPr>
        <p:spPr bwMode="auto">
          <a:xfrm flipV="1">
            <a:off x="2901365" y="3309187"/>
            <a:ext cx="3693757" cy="25580"/>
          </a:xfrm>
          <a:prstGeom prst="straightConnector1">
            <a:avLst/>
          </a:prstGeom>
          <a:noFill/>
          <a:ln w="9525" algn="ctr">
            <a:solidFill>
              <a:srgbClr val="000000"/>
            </a:solidFill>
            <a:round/>
            <a:headEnd/>
            <a:tailEnd type="arrow" w="med" len="med"/>
          </a:ln>
        </p:spPr>
      </p:cxnSp>
      <p:cxnSp>
        <p:nvCxnSpPr>
          <p:cNvPr id="27" name="Straight Arrow Connector 26"/>
          <p:cNvCxnSpPr>
            <a:cxnSpLocks noChangeShapeType="1"/>
          </p:cNvCxnSpPr>
          <p:nvPr/>
        </p:nvCxnSpPr>
        <p:spPr bwMode="auto">
          <a:xfrm flipH="1">
            <a:off x="2888174" y="4120023"/>
            <a:ext cx="3706948" cy="10587"/>
          </a:xfrm>
          <a:prstGeom prst="straightConnector1">
            <a:avLst/>
          </a:prstGeom>
          <a:noFill/>
          <a:ln w="9525" algn="ctr">
            <a:solidFill>
              <a:srgbClr val="000000"/>
            </a:solidFill>
            <a:round/>
            <a:headEnd/>
            <a:tailEnd type="arrow" w="med" len="med"/>
          </a:ln>
        </p:spPr>
      </p:cxnSp>
      <p:sp>
        <p:nvSpPr>
          <p:cNvPr id="28" name="Rectangle 27"/>
          <p:cNvSpPr/>
          <p:nvPr/>
        </p:nvSpPr>
        <p:spPr bwMode="auto">
          <a:xfrm>
            <a:off x="4614014" y="2050428"/>
            <a:ext cx="2024358" cy="640673"/>
          </a:xfrm>
          <a:prstGeom prst="rect">
            <a:avLst/>
          </a:prstGeom>
          <a:solidFill>
            <a:schemeClr val="accent1"/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anchor="ctr"/>
          <a:lstStyle>
            <a:defPPr>
              <a:defRPr lang="nb-NO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kern="0" dirty="0">
                <a:solidFill>
                  <a:srgbClr val="000000"/>
                </a:solidFill>
                <a:latin typeface="Calibri"/>
                <a:cs typeface="Arial Unicode MS"/>
              </a:rPr>
              <a:t>Try </a:t>
            </a:r>
            <a:r>
              <a:rPr lang="en-US" sz="2000" b="1" kern="0" dirty="0" smtClean="0">
                <a:solidFill>
                  <a:srgbClr val="000000"/>
                </a:solidFill>
                <a:latin typeface="Calibri"/>
                <a:cs typeface="Arial Unicode MS"/>
              </a:rPr>
              <a:t>foo.com</a:t>
            </a:r>
            <a:r>
              <a:rPr lang="en-US" sz="2000" kern="0" dirty="0" smtClean="0">
                <a:solidFill>
                  <a:srgbClr val="000000"/>
                </a:solidFill>
                <a:latin typeface="Calibri"/>
                <a:cs typeface="Arial Unicode MS"/>
              </a:rPr>
              <a:t> DNS server</a:t>
            </a:r>
            <a:endParaRPr lang="en-US" sz="2000" kern="0" dirty="0">
              <a:solidFill>
                <a:srgbClr val="000000"/>
              </a:solidFill>
              <a:latin typeface="Calibri"/>
              <a:cs typeface="Arial Unicode MS"/>
            </a:endParaRPr>
          </a:p>
        </p:txBody>
      </p:sp>
      <p:cxnSp>
        <p:nvCxnSpPr>
          <p:cNvPr id="25" name="Straight Arrow Connector 24"/>
          <p:cNvCxnSpPr>
            <a:cxnSpLocks noChangeShapeType="1"/>
          </p:cNvCxnSpPr>
          <p:nvPr/>
        </p:nvCxnSpPr>
        <p:spPr bwMode="auto">
          <a:xfrm>
            <a:off x="2901365" y="4321969"/>
            <a:ext cx="3605471" cy="1111475"/>
          </a:xfrm>
          <a:prstGeom prst="straightConnector1">
            <a:avLst/>
          </a:prstGeom>
          <a:noFill/>
          <a:ln w="9525" algn="ctr">
            <a:solidFill>
              <a:srgbClr val="000000"/>
            </a:solidFill>
            <a:round/>
            <a:headEnd/>
            <a:tailEnd type="arrow" w="med" len="med"/>
          </a:ln>
        </p:spPr>
      </p:cxnSp>
      <p:cxnSp>
        <p:nvCxnSpPr>
          <p:cNvPr id="23" name="Straight Arrow Connector 22"/>
          <p:cNvCxnSpPr>
            <a:cxnSpLocks noChangeShapeType="1"/>
          </p:cNvCxnSpPr>
          <p:nvPr/>
        </p:nvCxnSpPr>
        <p:spPr bwMode="auto">
          <a:xfrm flipH="1" flipV="1">
            <a:off x="2743201" y="4590692"/>
            <a:ext cx="3708539" cy="1197044"/>
          </a:xfrm>
          <a:prstGeom prst="straightConnector1">
            <a:avLst/>
          </a:prstGeom>
          <a:noFill/>
          <a:ln w="9525" algn="ctr">
            <a:solidFill>
              <a:srgbClr val="000000"/>
            </a:solidFill>
            <a:round/>
            <a:headEnd/>
            <a:tailEnd type="arrow" w="med" len="med"/>
          </a:ln>
        </p:spPr>
      </p:cxnSp>
      <p:sp>
        <p:nvSpPr>
          <p:cNvPr id="24" name="Rectangle 23"/>
          <p:cNvSpPr/>
          <p:nvPr/>
        </p:nvSpPr>
        <p:spPr bwMode="auto">
          <a:xfrm>
            <a:off x="4570763" y="5853044"/>
            <a:ext cx="2024359" cy="624873"/>
          </a:xfrm>
          <a:prstGeom prst="rect">
            <a:avLst/>
          </a:prstGeom>
          <a:solidFill>
            <a:schemeClr val="accent1"/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anchor="ctr"/>
          <a:lstStyle>
            <a:defPPr>
              <a:defRPr lang="nb-NO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kern="0" dirty="0" smtClean="0">
                <a:solidFill>
                  <a:srgbClr val="000000"/>
                </a:solidFill>
                <a:latin typeface="Calibri"/>
                <a:cs typeface="Arial Unicode MS"/>
              </a:rPr>
              <a:t>Try </a:t>
            </a:r>
            <a:r>
              <a:rPr lang="en-US" sz="2000" b="1" kern="0" dirty="0" smtClean="0">
                <a:solidFill>
                  <a:srgbClr val="000000"/>
                </a:solidFill>
                <a:latin typeface="Calibri"/>
                <a:cs typeface="Arial Unicode MS"/>
              </a:rPr>
              <a:t>foo.com </a:t>
            </a:r>
            <a:r>
              <a:rPr lang="en-US" sz="2000" kern="0" dirty="0" smtClean="0">
                <a:solidFill>
                  <a:srgbClr val="000000"/>
                </a:solidFill>
                <a:latin typeface="Calibri"/>
                <a:cs typeface="Arial Unicode MS"/>
              </a:rPr>
              <a:t>DNS server</a:t>
            </a:r>
            <a:endParaRPr lang="en-US" sz="2000" b="1" kern="0" dirty="0">
              <a:solidFill>
                <a:srgbClr val="000000"/>
              </a:solidFill>
              <a:latin typeface="Calibri"/>
              <a:cs typeface="Arial Unicode MS"/>
            </a:endParaRPr>
          </a:p>
        </p:txBody>
      </p:sp>
      <p:pic>
        <p:nvPicPr>
          <p:cNvPr id="22" name="Picture 21" descr="05-01c.wmf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48678" y="2637182"/>
            <a:ext cx="1118277" cy="16847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TextBox 78"/>
          <p:cNvSpPr txBox="1"/>
          <p:nvPr/>
        </p:nvSpPr>
        <p:spPr bwMode="auto">
          <a:xfrm>
            <a:off x="317837" y="3217595"/>
            <a:ext cx="1026243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nb-NO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kern="0" dirty="0" smtClean="0">
                <a:solidFill>
                  <a:srgbClr val="3333CC"/>
                </a:solidFill>
                <a:latin typeface="+mn-lt"/>
                <a:cs typeface="+mn-cs"/>
              </a:rPr>
              <a:t>Client</a:t>
            </a:r>
            <a:endParaRPr lang="en-US" sz="2800" kern="0" dirty="0">
              <a:solidFill>
                <a:srgbClr val="3333CC"/>
              </a:solidFill>
              <a:latin typeface="+mn-lt"/>
              <a:cs typeface="+mn-cs"/>
            </a:endParaRPr>
          </a:p>
        </p:txBody>
      </p:sp>
      <p:pic>
        <p:nvPicPr>
          <p:cNvPr id="20" name="Picture 19" descr="05-01c.wmf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916032" y="322927"/>
            <a:ext cx="1119403" cy="16855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xtBox 79"/>
          <p:cNvSpPr txBox="1"/>
          <p:nvPr/>
        </p:nvSpPr>
        <p:spPr bwMode="auto">
          <a:xfrm>
            <a:off x="8269845" y="568752"/>
            <a:ext cx="1875835" cy="954107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nb-NO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kern="0" dirty="0" smtClean="0">
                <a:solidFill>
                  <a:srgbClr val="3333CC"/>
                </a:solidFill>
                <a:latin typeface="+mn-lt"/>
                <a:cs typeface="+mn-cs"/>
              </a:rPr>
              <a:t>.com</a:t>
            </a:r>
            <a:endParaRPr lang="en-US" sz="2800" kern="0" dirty="0">
              <a:solidFill>
                <a:srgbClr val="3333CC"/>
              </a:solidFill>
              <a:latin typeface="+mn-lt"/>
              <a:cs typeface="+mn-cs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kern="0" dirty="0" smtClean="0">
                <a:solidFill>
                  <a:srgbClr val="3333CC"/>
                </a:solidFill>
                <a:latin typeface="+mn-lt"/>
                <a:cs typeface="+mn-cs"/>
              </a:rPr>
              <a:t>DNS server </a:t>
            </a:r>
            <a:endParaRPr lang="en-US" sz="2800" kern="0" dirty="0">
              <a:solidFill>
                <a:srgbClr val="3333CC"/>
              </a:solidFill>
              <a:latin typeface="+mn-lt"/>
              <a:cs typeface="+mn-cs"/>
            </a:endParaRPr>
          </a:p>
        </p:txBody>
      </p:sp>
      <p:pic>
        <p:nvPicPr>
          <p:cNvPr id="18" name="Picture 17" descr="05-01c.wmf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916032" y="2636442"/>
            <a:ext cx="1119594" cy="16855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Picture 15" descr="05-01c.wmf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916032" y="4916864"/>
            <a:ext cx="1119568" cy="16855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9" name="Rectangle 38"/>
          <p:cNvSpPr/>
          <p:nvPr/>
        </p:nvSpPr>
        <p:spPr bwMode="auto">
          <a:xfrm>
            <a:off x="3174924" y="3022317"/>
            <a:ext cx="2378481" cy="586257"/>
          </a:xfrm>
          <a:prstGeom prst="rect">
            <a:avLst/>
          </a:prstGeom>
          <a:solidFill>
            <a:srgbClr val="00CC99">
              <a:lumMod val="40000"/>
              <a:lumOff val="60000"/>
            </a:srgbClr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anchor="ctr"/>
          <a:lstStyle>
            <a:defPPr>
              <a:defRPr lang="nb-NO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kern="0" dirty="0">
                <a:solidFill>
                  <a:srgbClr val="000000"/>
                </a:solidFill>
                <a:latin typeface="Calibri"/>
                <a:cs typeface="Arial Unicode MS"/>
              </a:rPr>
              <a:t>Where is </a:t>
            </a:r>
            <a:r>
              <a:rPr lang="en-US" sz="2000" b="1" kern="0" dirty="0" smtClean="0">
                <a:solidFill>
                  <a:srgbClr val="000000"/>
                </a:solidFill>
                <a:latin typeface="Calibri"/>
                <a:cs typeface="Arial Unicode MS"/>
              </a:rPr>
              <a:t>foo.com</a:t>
            </a:r>
            <a:r>
              <a:rPr lang="en-US" sz="2000" kern="0" dirty="0">
                <a:solidFill>
                  <a:srgbClr val="000000"/>
                </a:solidFill>
                <a:latin typeface="Calibri"/>
                <a:cs typeface="Arial Unicode MS"/>
              </a:rPr>
              <a:t>?</a:t>
            </a:r>
          </a:p>
        </p:txBody>
      </p:sp>
      <p:sp>
        <p:nvSpPr>
          <p:cNvPr id="40" name="Rectangle 39"/>
          <p:cNvSpPr/>
          <p:nvPr/>
        </p:nvSpPr>
        <p:spPr bwMode="auto">
          <a:xfrm>
            <a:off x="3058926" y="4517652"/>
            <a:ext cx="2378481" cy="586257"/>
          </a:xfrm>
          <a:prstGeom prst="rect">
            <a:avLst/>
          </a:prstGeom>
          <a:solidFill>
            <a:srgbClr val="00CC99">
              <a:lumMod val="40000"/>
              <a:lumOff val="60000"/>
            </a:srgbClr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anchor="ctr"/>
          <a:lstStyle>
            <a:defPPr>
              <a:defRPr lang="nb-NO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kern="0" dirty="0" smtClean="0">
                <a:solidFill>
                  <a:srgbClr val="000000"/>
                </a:solidFill>
                <a:latin typeface="Calibri"/>
                <a:cs typeface="Arial Unicode MS"/>
              </a:rPr>
              <a:t>OK, but where do I find </a:t>
            </a:r>
            <a:r>
              <a:rPr lang="en-US" sz="2000" b="1" kern="0" dirty="0" smtClean="0">
                <a:solidFill>
                  <a:srgbClr val="000000"/>
                </a:solidFill>
                <a:latin typeface="Calibri"/>
                <a:cs typeface="Arial Unicode MS"/>
              </a:rPr>
              <a:t>ns1.foo.com</a:t>
            </a:r>
            <a:r>
              <a:rPr lang="en-US" sz="2000" kern="0" dirty="0">
                <a:solidFill>
                  <a:srgbClr val="000000"/>
                </a:solidFill>
                <a:latin typeface="Calibri"/>
                <a:cs typeface="Arial Unicode MS"/>
              </a:rPr>
              <a:t>?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8422671" y="3013143"/>
            <a:ext cx="364021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If your DNS server hostname is a subdomain of your registered domain, you can end up in a infinite loop!!!</a:t>
            </a:r>
            <a:endParaRPr lang="en-US" sz="3200" dirty="0"/>
          </a:p>
        </p:txBody>
      </p:sp>
      <p:sp>
        <p:nvSpPr>
          <p:cNvPr id="26" name="Rectangle 25"/>
          <p:cNvSpPr/>
          <p:nvPr/>
        </p:nvSpPr>
        <p:spPr bwMode="auto">
          <a:xfrm>
            <a:off x="4408776" y="3772863"/>
            <a:ext cx="2024358" cy="640673"/>
          </a:xfrm>
          <a:prstGeom prst="rect">
            <a:avLst/>
          </a:prstGeom>
          <a:solidFill>
            <a:srgbClr val="00CC99">
              <a:lumMod val="40000"/>
              <a:lumOff val="60000"/>
            </a:srgbClr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anchor="ctr"/>
          <a:lstStyle>
            <a:defPPr>
              <a:defRPr lang="nb-NO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kern="0" dirty="0">
                <a:solidFill>
                  <a:srgbClr val="000000"/>
                </a:solidFill>
                <a:latin typeface="Calibri"/>
                <a:cs typeface="Arial Unicode MS"/>
              </a:rPr>
              <a:t>Try</a:t>
            </a:r>
            <a:r>
              <a:rPr lang="en-US" sz="2000" b="1" kern="0" dirty="0">
                <a:solidFill>
                  <a:srgbClr val="000000"/>
                </a:solidFill>
                <a:latin typeface="Calibri"/>
                <a:cs typeface="Arial Unicode MS"/>
              </a:rPr>
              <a:t> </a:t>
            </a:r>
            <a:r>
              <a:rPr lang="en-US" sz="2000" b="1" kern="0" dirty="0" smtClean="0">
                <a:solidFill>
                  <a:srgbClr val="000000"/>
                </a:solidFill>
                <a:latin typeface="Calibri"/>
                <a:cs typeface="Arial Unicode MS"/>
              </a:rPr>
              <a:t>ns1.foo.com</a:t>
            </a:r>
            <a:r>
              <a:rPr lang="en-US" sz="2000" kern="0" dirty="0" smtClean="0">
                <a:solidFill>
                  <a:srgbClr val="000000"/>
                </a:solidFill>
                <a:latin typeface="Calibri"/>
                <a:cs typeface="Arial Unicode MS"/>
              </a:rPr>
              <a:t> DNS server</a:t>
            </a:r>
            <a:endParaRPr lang="en-US" sz="2000" kern="0" dirty="0">
              <a:solidFill>
                <a:srgbClr val="000000"/>
              </a:solidFill>
              <a:latin typeface="Calibri"/>
              <a:cs typeface="Arial Unicode MS"/>
            </a:endParaRPr>
          </a:p>
        </p:txBody>
      </p:sp>
    </p:spTree>
    <p:extLst>
      <p:ext uri="{BB962C8B-B14F-4D97-AF65-F5344CB8AC3E}">
        <p14:creationId xmlns:p14="http://schemas.microsoft.com/office/powerpoint/2010/main" val="9149557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DNS Glue Record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785" y="1825625"/>
            <a:ext cx="11477767" cy="4861778"/>
          </a:xfrm>
        </p:spPr>
        <p:txBody>
          <a:bodyPr/>
          <a:lstStyle/>
          <a:p>
            <a:r>
              <a:rPr lang="en-US" dirty="0" smtClean="0"/>
              <a:t>To avoid infinite loop when subdomain “</a:t>
            </a:r>
            <a:r>
              <a:rPr lang="en-US" i="1" dirty="0" smtClean="0"/>
              <a:t>ns1.foo.com</a:t>
            </a:r>
            <a:r>
              <a:rPr lang="en-US" dirty="0" smtClean="0"/>
              <a:t>” is the </a:t>
            </a:r>
            <a:r>
              <a:rPr lang="en-US" dirty="0"/>
              <a:t>authoritative</a:t>
            </a:r>
            <a:r>
              <a:rPr lang="en-US" dirty="0" smtClean="0"/>
              <a:t> DNS server for “</a:t>
            </a:r>
            <a:r>
              <a:rPr lang="en-US" i="1" dirty="0" smtClean="0"/>
              <a:t>foo.com</a:t>
            </a:r>
            <a:r>
              <a:rPr lang="en-US" dirty="0" smtClean="0"/>
              <a:t>”</a:t>
            </a:r>
          </a:p>
          <a:p>
            <a:r>
              <a:rPr lang="en-US" dirty="0" smtClean="0"/>
              <a:t>When querying </a:t>
            </a:r>
            <a:r>
              <a:rPr lang="en-US" i="1" dirty="0" smtClean="0"/>
              <a:t>“.com</a:t>
            </a:r>
            <a:r>
              <a:rPr lang="en-US" dirty="0" smtClean="0"/>
              <a:t>” DNS server for </a:t>
            </a:r>
            <a:r>
              <a:rPr lang="en-US" dirty="0"/>
              <a:t>“</a:t>
            </a:r>
            <a:r>
              <a:rPr lang="en-US" i="1" dirty="0"/>
              <a:t>ns1.foo.com</a:t>
            </a:r>
            <a:r>
              <a:rPr lang="en-US" dirty="0"/>
              <a:t>” </a:t>
            </a:r>
            <a:r>
              <a:rPr lang="en-US" dirty="0" smtClean="0"/>
              <a:t>, return directly its IP address without redirecting to its parent “</a:t>
            </a:r>
            <a:r>
              <a:rPr lang="en-US" i="1" dirty="0" smtClean="0"/>
              <a:t>foo.com</a:t>
            </a:r>
            <a:r>
              <a:rPr lang="en-US" dirty="0" smtClean="0"/>
              <a:t>”, even though </a:t>
            </a:r>
            <a:r>
              <a:rPr lang="en-US" dirty="0"/>
              <a:t>“</a:t>
            </a:r>
            <a:r>
              <a:rPr lang="en-US" i="1" dirty="0"/>
              <a:t>ns1.foo.com</a:t>
            </a:r>
            <a:r>
              <a:rPr lang="en-US" dirty="0" smtClean="0"/>
              <a:t>” is not a direct subdomain of “</a:t>
            </a:r>
            <a:r>
              <a:rPr lang="en-US" i="1" dirty="0" smtClean="0"/>
              <a:t>.com</a:t>
            </a:r>
            <a:r>
              <a:rPr lang="en-US" dirty="0" smtClean="0"/>
              <a:t>”, and “</a:t>
            </a:r>
            <a:r>
              <a:rPr lang="en-US" i="1" dirty="0" smtClean="0"/>
              <a:t>.com</a:t>
            </a:r>
            <a:r>
              <a:rPr lang="en-US" dirty="0" smtClean="0"/>
              <a:t>” is not the authoritative DNS server for it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33360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DNS Attacks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9382" y="1825624"/>
            <a:ext cx="11772900" cy="4845339"/>
          </a:xfrm>
        </p:spPr>
        <p:txBody>
          <a:bodyPr/>
          <a:lstStyle/>
          <a:p>
            <a:r>
              <a:rPr lang="en-US" dirty="0" smtClean="0"/>
              <a:t>If attacker can break the DNS protocol, could have disastrous consequences</a:t>
            </a:r>
          </a:p>
          <a:p>
            <a:r>
              <a:rPr lang="en-US" i="1" dirty="0" smtClean="0"/>
              <a:t>Pharming</a:t>
            </a:r>
            <a:r>
              <a:rPr lang="en-US" dirty="0" smtClean="0"/>
              <a:t>: alter DNS records to redirect to malicious server </a:t>
            </a:r>
            <a:endParaRPr lang="en-US" dirty="0"/>
          </a:p>
          <a:p>
            <a:pPr lvl="1"/>
            <a:r>
              <a:rPr lang="en-US" dirty="0" smtClean="0"/>
              <a:t>User might think to communicate with real “</a:t>
            </a:r>
            <a:r>
              <a:rPr lang="en-US" i="1" dirty="0" smtClean="0"/>
              <a:t>www.foo.com</a:t>
            </a:r>
            <a:r>
              <a:rPr lang="en-US" dirty="0" smtClean="0"/>
              <a:t>”, but instead is redirected to IP of a machine controlled by attacker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13185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Pharming: Phishing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8209" y="1690688"/>
            <a:ext cx="11700163" cy="97992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smtClean="0"/>
              <a:t>Trick user to type login/password in website that looks exactly the same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600607">
            <a:off x="5985267" y="2465987"/>
            <a:ext cx="6096667" cy="397427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447213">
            <a:off x="125352" y="2658894"/>
            <a:ext cx="5672935" cy="3588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8004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Pharming is not just Phishing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OS update/patch servers</a:t>
            </a:r>
          </a:p>
          <a:p>
            <a:pPr lvl="1"/>
            <a:r>
              <a:rPr lang="en-US" dirty="0" smtClean="0"/>
              <a:t>Provide malware that is installed like it was patch update</a:t>
            </a:r>
          </a:p>
          <a:p>
            <a:r>
              <a:rPr lang="en-US" dirty="0" smtClean="0"/>
              <a:t>Altering email servers</a:t>
            </a:r>
          </a:p>
          <a:p>
            <a:r>
              <a:rPr lang="en-US" dirty="0" smtClean="0"/>
              <a:t>Etc.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02835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DNS Cache Poisoning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0251" y="1825624"/>
            <a:ext cx="11627892" cy="4779891"/>
          </a:xfrm>
        </p:spPr>
        <p:txBody>
          <a:bodyPr/>
          <a:lstStyle/>
          <a:p>
            <a:r>
              <a:rPr lang="en-US" dirty="0" smtClean="0"/>
              <a:t>Consider a target DNS server</a:t>
            </a:r>
          </a:p>
          <a:p>
            <a:pPr lvl="1"/>
            <a:r>
              <a:rPr lang="en-US" dirty="0" err="1" smtClean="0"/>
              <a:t>eg</a:t>
            </a:r>
            <a:r>
              <a:rPr lang="en-US" dirty="0" smtClean="0"/>
              <a:t> the local one in a LAN</a:t>
            </a:r>
          </a:p>
          <a:p>
            <a:r>
              <a:rPr lang="en-US" dirty="0" smtClean="0"/>
              <a:t>A cache poisoning attack is to alter its DNS records in the cache, </a:t>
            </a:r>
            <a:r>
              <a:rPr lang="en-US" dirty="0" err="1" smtClean="0"/>
              <a:t>eg</a:t>
            </a:r>
            <a:r>
              <a:rPr lang="en-US" dirty="0" smtClean="0"/>
              <a:t> by pointing them to your malicious servers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4653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Straight Arrow Connector 28"/>
          <p:cNvCxnSpPr>
            <a:cxnSpLocks noChangeShapeType="1"/>
          </p:cNvCxnSpPr>
          <p:nvPr/>
        </p:nvCxnSpPr>
        <p:spPr bwMode="auto">
          <a:xfrm flipV="1">
            <a:off x="6593879" y="1445107"/>
            <a:ext cx="3693757" cy="25580"/>
          </a:xfrm>
          <a:prstGeom prst="straightConnector1">
            <a:avLst/>
          </a:prstGeom>
          <a:noFill/>
          <a:ln w="9525" algn="ctr">
            <a:solidFill>
              <a:srgbClr val="000000"/>
            </a:solidFill>
            <a:round/>
            <a:headEnd/>
            <a:tailEnd type="arrow" w="med" len="med"/>
          </a:ln>
        </p:spPr>
      </p:cxnSp>
      <p:pic>
        <p:nvPicPr>
          <p:cNvPr id="22" name="Picture 21" descr="05-01c.wmf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241192" y="773102"/>
            <a:ext cx="1118277" cy="16847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TextBox 78"/>
          <p:cNvSpPr txBox="1"/>
          <p:nvPr/>
        </p:nvSpPr>
        <p:spPr bwMode="auto">
          <a:xfrm>
            <a:off x="316250" y="1196287"/>
            <a:ext cx="699230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nb-NO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kern="0" dirty="0" smtClean="0">
                <a:solidFill>
                  <a:srgbClr val="3333CC"/>
                </a:solidFill>
                <a:latin typeface="+mn-lt"/>
                <a:cs typeface="+mn-cs"/>
              </a:rPr>
              <a:t>Eve</a:t>
            </a:r>
            <a:endParaRPr lang="en-US" sz="2800" kern="0" dirty="0">
              <a:solidFill>
                <a:srgbClr val="3333CC"/>
              </a:solidFill>
              <a:latin typeface="+mn-lt"/>
              <a:cs typeface="+mn-cs"/>
            </a:endParaRPr>
          </a:p>
        </p:txBody>
      </p:sp>
      <p:pic>
        <p:nvPicPr>
          <p:cNvPr id="18" name="Picture 17" descr="05-01c.wmf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608546" y="772362"/>
            <a:ext cx="1119594" cy="16855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9" name="Rectangle 38"/>
          <p:cNvSpPr/>
          <p:nvPr/>
        </p:nvSpPr>
        <p:spPr bwMode="auto">
          <a:xfrm>
            <a:off x="6867438" y="1158237"/>
            <a:ext cx="2378481" cy="586257"/>
          </a:xfrm>
          <a:prstGeom prst="rect">
            <a:avLst/>
          </a:prstGeom>
          <a:solidFill>
            <a:srgbClr val="00CC99">
              <a:lumMod val="40000"/>
              <a:lumOff val="60000"/>
            </a:srgbClr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anchor="ctr"/>
          <a:lstStyle>
            <a:defPPr>
              <a:defRPr lang="nb-NO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kern="0" dirty="0">
                <a:solidFill>
                  <a:srgbClr val="000000"/>
                </a:solidFill>
                <a:latin typeface="Calibri"/>
                <a:cs typeface="Arial Unicode MS"/>
              </a:rPr>
              <a:t>Where is </a:t>
            </a:r>
            <a:r>
              <a:rPr lang="en-US" sz="2000" kern="0" dirty="0" smtClean="0">
                <a:solidFill>
                  <a:srgbClr val="000000"/>
                </a:solidFill>
                <a:latin typeface="Calibri"/>
                <a:cs typeface="Arial Unicode MS"/>
              </a:rPr>
              <a:t>example.com</a:t>
            </a:r>
            <a:r>
              <a:rPr lang="en-US" sz="2000" kern="0" dirty="0">
                <a:solidFill>
                  <a:srgbClr val="000000"/>
                </a:solidFill>
                <a:latin typeface="Calibri"/>
                <a:cs typeface="Arial Unicode MS"/>
              </a:rPr>
              <a:t>?</a:t>
            </a:r>
          </a:p>
        </p:txBody>
      </p:sp>
      <p:pic>
        <p:nvPicPr>
          <p:cNvPr id="35" name="Picture 34" descr="05-01a.wm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89595" y="1013620"/>
            <a:ext cx="1313864" cy="12030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36" name="Straight Arrow Connector 35"/>
          <p:cNvCxnSpPr>
            <a:cxnSpLocks noChangeShapeType="1"/>
          </p:cNvCxnSpPr>
          <p:nvPr/>
        </p:nvCxnSpPr>
        <p:spPr bwMode="auto">
          <a:xfrm>
            <a:off x="2745687" y="1273825"/>
            <a:ext cx="2252823" cy="0"/>
          </a:xfrm>
          <a:prstGeom prst="straightConnector1">
            <a:avLst/>
          </a:prstGeom>
          <a:noFill/>
          <a:ln w="9525" algn="ctr">
            <a:solidFill>
              <a:srgbClr val="000000"/>
            </a:solidFill>
            <a:round/>
            <a:headEnd/>
            <a:tailEnd type="arrow" w="med" len="med"/>
          </a:ln>
        </p:spPr>
      </p:cxnSp>
      <p:sp>
        <p:nvSpPr>
          <p:cNvPr id="38" name="Rectangle 37"/>
          <p:cNvSpPr/>
          <p:nvPr/>
        </p:nvSpPr>
        <p:spPr bwMode="auto">
          <a:xfrm>
            <a:off x="2632458" y="411547"/>
            <a:ext cx="2378481" cy="586257"/>
          </a:xfrm>
          <a:prstGeom prst="rect">
            <a:avLst/>
          </a:prstGeom>
          <a:solidFill>
            <a:srgbClr val="00CC99">
              <a:lumMod val="40000"/>
              <a:lumOff val="60000"/>
            </a:srgbClr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anchor="ctr"/>
          <a:lstStyle>
            <a:defPPr>
              <a:defRPr lang="nb-NO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kern="0" dirty="0">
                <a:solidFill>
                  <a:srgbClr val="000000"/>
                </a:solidFill>
                <a:latin typeface="Calibri"/>
                <a:cs typeface="Arial Unicode MS"/>
              </a:rPr>
              <a:t>Where is </a:t>
            </a:r>
            <a:r>
              <a:rPr lang="en-US" sz="2000" kern="0" dirty="0" smtClean="0">
                <a:solidFill>
                  <a:srgbClr val="000000"/>
                </a:solidFill>
                <a:latin typeface="Calibri"/>
                <a:cs typeface="Arial Unicode MS"/>
              </a:rPr>
              <a:t>example.com</a:t>
            </a:r>
            <a:r>
              <a:rPr lang="en-US" sz="2000" kern="0" dirty="0">
                <a:solidFill>
                  <a:srgbClr val="000000"/>
                </a:solidFill>
                <a:latin typeface="Calibri"/>
                <a:cs typeface="Arial Unicode MS"/>
              </a:rPr>
              <a:t>?</a:t>
            </a:r>
          </a:p>
        </p:txBody>
      </p:sp>
      <p:sp>
        <p:nvSpPr>
          <p:cNvPr id="41" name="Rectangle 40"/>
          <p:cNvSpPr/>
          <p:nvPr/>
        </p:nvSpPr>
        <p:spPr bwMode="auto">
          <a:xfrm>
            <a:off x="2632458" y="2216629"/>
            <a:ext cx="2330486" cy="605490"/>
          </a:xfrm>
          <a:prstGeom prst="rect">
            <a:avLst/>
          </a:prstGeom>
          <a:solidFill>
            <a:srgbClr val="00CC99">
              <a:lumMod val="40000"/>
              <a:lumOff val="60000"/>
            </a:srgbClr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anchor="ctr"/>
          <a:lstStyle>
            <a:defPPr>
              <a:defRPr lang="nb-NO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kern="0" dirty="0">
                <a:solidFill>
                  <a:srgbClr val="000000"/>
                </a:solidFill>
                <a:latin typeface="Calibri"/>
                <a:cs typeface="Arial Unicode MS"/>
              </a:rPr>
              <a:t>example.com </a:t>
            </a:r>
            <a:r>
              <a:rPr lang="en-US" sz="2000" kern="0" dirty="0" smtClean="0">
                <a:solidFill>
                  <a:srgbClr val="000000"/>
                </a:solidFill>
                <a:latin typeface="Calibri"/>
                <a:cs typeface="Arial Unicode MS"/>
              </a:rPr>
              <a:t> is at 208.77.188.166</a:t>
            </a:r>
            <a:endParaRPr lang="en-US" sz="2000" kern="0" dirty="0">
              <a:solidFill>
                <a:srgbClr val="000000"/>
              </a:solidFill>
              <a:latin typeface="Calibri"/>
              <a:cs typeface="Arial Unicode MS"/>
            </a:endParaRPr>
          </a:p>
        </p:txBody>
      </p:sp>
      <p:sp>
        <p:nvSpPr>
          <p:cNvPr id="42" name="TextBox 78"/>
          <p:cNvSpPr txBox="1"/>
          <p:nvPr/>
        </p:nvSpPr>
        <p:spPr bwMode="auto">
          <a:xfrm>
            <a:off x="5161031" y="254511"/>
            <a:ext cx="1476686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nb-NO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kern="0" dirty="0" smtClean="0">
                <a:solidFill>
                  <a:srgbClr val="3333CC"/>
                </a:solidFill>
                <a:latin typeface="+mn-lt"/>
                <a:cs typeface="+mn-cs"/>
              </a:rPr>
              <a:t>LAN DNS</a:t>
            </a:r>
            <a:endParaRPr lang="en-US" sz="2800" kern="0" dirty="0">
              <a:solidFill>
                <a:srgbClr val="3333CC"/>
              </a:solidFill>
              <a:latin typeface="+mn-lt"/>
              <a:cs typeface="+mn-cs"/>
            </a:endParaRPr>
          </a:p>
        </p:txBody>
      </p:sp>
      <p:sp>
        <p:nvSpPr>
          <p:cNvPr id="26" name="TextBox 78"/>
          <p:cNvSpPr txBox="1"/>
          <p:nvPr/>
        </p:nvSpPr>
        <p:spPr bwMode="auto">
          <a:xfrm>
            <a:off x="10365879" y="249142"/>
            <a:ext cx="1604928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nb-NO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kern="0" dirty="0" smtClean="0">
                <a:solidFill>
                  <a:srgbClr val="3333CC"/>
                </a:solidFill>
                <a:latin typeface="+mn-lt"/>
                <a:cs typeface="+mn-cs"/>
              </a:rPr>
              <a:t>.com DNS</a:t>
            </a:r>
            <a:endParaRPr lang="en-US" sz="2800" kern="0" dirty="0">
              <a:solidFill>
                <a:srgbClr val="3333CC"/>
              </a:solidFill>
              <a:latin typeface="+mn-lt"/>
              <a:cs typeface="+mn-cs"/>
            </a:endParaRPr>
          </a:p>
        </p:txBody>
      </p:sp>
      <p:cxnSp>
        <p:nvCxnSpPr>
          <p:cNvPr id="30" name="Straight Arrow Connector 29"/>
          <p:cNvCxnSpPr>
            <a:cxnSpLocks noChangeShapeType="1"/>
          </p:cNvCxnSpPr>
          <p:nvPr/>
        </p:nvCxnSpPr>
        <p:spPr bwMode="auto">
          <a:xfrm>
            <a:off x="2758116" y="2013078"/>
            <a:ext cx="2252823" cy="0"/>
          </a:xfrm>
          <a:prstGeom prst="straightConnector1">
            <a:avLst/>
          </a:prstGeom>
          <a:noFill/>
          <a:ln w="9525" algn="ctr">
            <a:solidFill>
              <a:srgbClr val="000000"/>
            </a:solidFill>
            <a:round/>
            <a:headEnd/>
            <a:tailEnd type="arrow" w="med" len="med"/>
          </a:ln>
        </p:spPr>
      </p:cxnSp>
      <p:sp>
        <p:nvSpPr>
          <p:cNvPr id="43" name="Content Placeholder 2"/>
          <p:cNvSpPr>
            <a:spLocks noGrp="1"/>
          </p:cNvSpPr>
          <p:nvPr>
            <p:ph idx="1"/>
          </p:nvPr>
        </p:nvSpPr>
        <p:spPr>
          <a:xfrm>
            <a:off x="1" y="3249878"/>
            <a:ext cx="11970806" cy="3469499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Assume Eve wants to poison </a:t>
            </a:r>
            <a:r>
              <a:rPr lang="en-US" i="1" dirty="0" smtClean="0"/>
              <a:t>example.com</a:t>
            </a:r>
          </a:p>
          <a:p>
            <a:r>
              <a:rPr lang="en-US" dirty="0" smtClean="0"/>
              <a:t>Eve sends DNS request for </a:t>
            </a:r>
            <a:r>
              <a:rPr lang="en-US" i="1" dirty="0" smtClean="0"/>
              <a:t>example.com</a:t>
            </a:r>
          </a:p>
          <a:p>
            <a:r>
              <a:rPr lang="en-US" dirty="0" smtClean="0"/>
              <a:t>LAN DNS will send request to the authoritative DNS servers</a:t>
            </a:r>
          </a:p>
          <a:p>
            <a:r>
              <a:rPr lang="en-US" b="1" dirty="0" smtClean="0"/>
              <a:t>BEFORE</a:t>
            </a:r>
            <a:r>
              <a:rPr lang="en-US" dirty="0" smtClean="0"/>
              <a:t> those do answer, Eve sends a crafted DNS reply to her own request stating that </a:t>
            </a:r>
            <a:r>
              <a:rPr lang="en-US" i="1" dirty="0" smtClean="0"/>
              <a:t>example.com </a:t>
            </a:r>
            <a:r>
              <a:rPr lang="en-US" dirty="0" smtClean="0"/>
              <a:t>is at an IP address of her choice</a:t>
            </a:r>
          </a:p>
          <a:p>
            <a:r>
              <a:rPr lang="en-US" dirty="0" smtClean="0"/>
              <a:t>Eve needs to be </a:t>
            </a:r>
            <a:r>
              <a:rPr lang="en-US" i="1" dirty="0" smtClean="0"/>
              <a:t>fast: </a:t>
            </a:r>
            <a:r>
              <a:rPr lang="en-US" dirty="0" smtClean="0"/>
              <a:t>her message must arrive before “</a:t>
            </a:r>
            <a:r>
              <a:rPr lang="en-US" i="1" dirty="0" smtClean="0"/>
              <a:t>.com</a:t>
            </a:r>
            <a:r>
              <a:rPr lang="en-US" dirty="0" smtClean="0"/>
              <a:t>” replies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36894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DNS Transaction Ids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9307" y="1825624"/>
            <a:ext cx="11600597" cy="4779891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To avoid spoofed DNS replies, DNS requests/responses do have a transaction id</a:t>
            </a:r>
          </a:p>
          <a:p>
            <a:r>
              <a:rPr lang="en-US" dirty="0" smtClean="0"/>
              <a:t>When </a:t>
            </a:r>
            <a:r>
              <a:rPr lang="en-US" dirty="0"/>
              <a:t>LAN </a:t>
            </a:r>
            <a:r>
              <a:rPr lang="en-US" dirty="0" smtClean="0"/>
              <a:t>DNS sends request to “</a:t>
            </a:r>
            <a:r>
              <a:rPr lang="en-US" i="1" dirty="0" smtClean="0"/>
              <a:t>.com</a:t>
            </a:r>
            <a:r>
              <a:rPr lang="en-US" dirty="0" smtClean="0"/>
              <a:t>” DNS, it will use an </a:t>
            </a:r>
            <a:r>
              <a:rPr lang="en-US" b="1" dirty="0" smtClean="0"/>
              <a:t>id</a:t>
            </a:r>
            <a:r>
              <a:rPr lang="en-US" dirty="0" smtClean="0"/>
              <a:t>, and expect the same id as response from “</a:t>
            </a:r>
            <a:r>
              <a:rPr lang="en-US" i="1" dirty="0" smtClean="0"/>
              <a:t>.com</a:t>
            </a:r>
            <a:r>
              <a:rPr lang="en-US" dirty="0" smtClean="0"/>
              <a:t>”</a:t>
            </a:r>
          </a:p>
          <a:p>
            <a:r>
              <a:rPr lang="en-US" dirty="0" smtClean="0"/>
              <a:t>If different id, the DNS replies are ignored</a:t>
            </a:r>
          </a:p>
          <a:p>
            <a:r>
              <a:rPr lang="en-US" dirty="0" smtClean="0"/>
              <a:t>Eve needs to predict which id the </a:t>
            </a:r>
            <a:r>
              <a:rPr lang="en-US" dirty="0"/>
              <a:t>LAN </a:t>
            </a:r>
            <a:r>
              <a:rPr lang="en-US" dirty="0" smtClean="0"/>
              <a:t>DNS will use in its requests</a:t>
            </a:r>
          </a:p>
          <a:p>
            <a:r>
              <a:rPr lang="en-US" dirty="0" smtClean="0"/>
              <a:t>Until 2002, most DNS servers were just using an incremental id</a:t>
            </a:r>
          </a:p>
          <a:p>
            <a:r>
              <a:rPr lang="en-US" dirty="0" smtClean="0"/>
              <a:t>Eve just needed to intercept 1 request of </a:t>
            </a:r>
            <a:r>
              <a:rPr lang="en-US" dirty="0"/>
              <a:t>LAN </a:t>
            </a:r>
            <a:r>
              <a:rPr lang="en-US" dirty="0" smtClean="0"/>
              <a:t>DNS, and will know the ids of all the following requests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8433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Domain Name System (DNS)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0938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Straight Arrow Connector 28"/>
          <p:cNvCxnSpPr>
            <a:cxnSpLocks noChangeShapeType="1"/>
          </p:cNvCxnSpPr>
          <p:nvPr/>
        </p:nvCxnSpPr>
        <p:spPr bwMode="auto">
          <a:xfrm flipV="1">
            <a:off x="6593879" y="1445107"/>
            <a:ext cx="3693757" cy="25580"/>
          </a:xfrm>
          <a:prstGeom prst="straightConnector1">
            <a:avLst/>
          </a:prstGeom>
          <a:noFill/>
          <a:ln w="9525" algn="ctr">
            <a:solidFill>
              <a:srgbClr val="000000"/>
            </a:solidFill>
            <a:round/>
            <a:headEnd/>
            <a:tailEnd type="arrow" w="med" len="med"/>
          </a:ln>
        </p:spPr>
      </p:cxnSp>
      <p:pic>
        <p:nvPicPr>
          <p:cNvPr id="22" name="Picture 21" descr="05-01c.wmf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241192" y="773102"/>
            <a:ext cx="1118277" cy="16847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TextBox 78"/>
          <p:cNvSpPr txBox="1"/>
          <p:nvPr/>
        </p:nvSpPr>
        <p:spPr bwMode="auto">
          <a:xfrm>
            <a:off x="316250" y="1196287"/>
            <a:ext cx="699230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nb-NO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kern="0" dirty="0" smtClean="0">
                <a:solidFill>
                  <a:srgbClr val="3333CC"/>
                </a:solidFill>
                <a:latin typeface="+mn-lt"/>
                <a:cs typeface="+mn-cs"/>
              </a:rPr>
              <a:t>Eve</a:t>
            </a:r>
            <a:endParaRPr lang="en-US" sz="2800" kern="0" dirty="0">
              <a:solidFill>
                <a:srgbClr val="3333CC"/>
              </a:solidFill>
              <a:latin typeface="+mn-lt"/>
              <a:cs typeface="+mn-cs"/>
            </a:endParaRPr>
          </a:p>
        </p:txBody>
      </p:sp>
      <p:pic>
        <p:nvPicPr>
          <p:cNvPr id="18" name="Picture 17" descr="05-01c.wmf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608546" y="772362"/>
            <a:ext cx="1119594" cy="16855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9" name="Rectangle 38"/>
          <p:cNvSpPr/>
          <p:nvPr/>
        </p:nvSpPr>
        <p:spPr bwMode="auto">
          <a:xfrm>
            <a:off x="6834375" y="677124"/>
            <a:ext cx="2378481" cy="586257"/>
          </a:xfrm>
          <a:prstGeom prst="rect">
            <a:avLst/>
          </a:prstGeom>
          <a:solidFill>
            <a:srgbClr val="00CC99">
              <a:lumMod val="40000"/>
              <a:lumOff val="60000"/>
            </a:srgbClr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anchor="ctr"/>
          <a:lstStyle>
            <a:defPPr>
              <a:defRPr lang="nb-NO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kern="0" dirty="0" smtClean="0">
                <a:solidFill>
                  <a:srgbClr val="000000"/>
                </a:solidFill>
                <a:latin typeface="Calibri"/>
                <a:cs typeface="Arial Unicode MS"/>
              </a:rPr>
              <a:t>ID=10</a:t>
            </a:r>
            <a:r>
              <a:rPr lang="en-US" sz="2000" kern="0" dirty="0" smtClean="0">
                <a:solidFill>
                  <a:srgbClr val="000000"/>
                </a:solidFill>
                <a:latin typeface="Calibri"/>
                <a:cs typeface="Arial Unicode MS"/>
              </a:rPr>
              <a:t>: Where </a:t>
            </a:r>
            <a:r>
              <a:rPr lang="en-US" sz="2000" kern="0" dirty="0">
                <a:solidFill>
                  <a:srgbClr val="000000"/>
                </a:solidFill>
                <a:latin typeface="Calibri"/>
                <a:cs typeface="Arial Unicode MS"/>
              </a:rPr>
              <a:t>is </a:t>
            </a:r>
            <a:r>
              <a:rPr lang="en-US" sz="2000" kern="0" dirty="0" smtClean="0">
                <a:solidFill>
                  <a:srgbClr val="000000"/>
                </a:solidFill>
                <a:latin typeface="Calibri"/>
                <a:cs typeface="Arial Unicode MS"/>
              </a:rPr>
              <a:t>foo.com</a:t>
            </a:r>
            <a:r>
              <a:rPr lang="en-US" sz="2000" kern="0" dirty="0">
                <a:solidFill>
                  <a:srgbClr val="000000"/>
                </a:solidFill>
                <a:latin typeface="Calibri"/>
                <a:cs typeface="Arial Unicode MS"/>
              </a:rPr>
              <a:t>?</a:t>
            </a:r>
          </a:p>
        </p:txBody>
      </p:sp>
      <p:pic>
        <p:nvPicPr>
          <p:cNvPr id="35" name="Picture 34" descr="05-01a.wm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89595" y="1013620"/>
            <a:ext cx="1313864" cy="12030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36" name="Straight Arrow Connector 35"/>
          <p:cNvCxnSpPr>
            <a:cxnSpLocks noChangeShapeType="1"/>
          </p:cNvCxnSpPr>
          <p:nvPr/>
        </p:nvCxnSpPr>
        <p:spPr bwMode="auto">
          <a:xfrm>
            <a:off x="2745687" y="1273825"/>
            <a:ext cx="2252823" cy="0"/>
          </a:xfrm>
          <a:prstGeom prst="straightConnector1">
            <a:avLst/>
          </a:prstGeom>
          <a:noFill/>
          <a:ln w="9525" algn="ctr">
            <a:solidFill>
              <a:srgbClr val="000000"/>
            </a:solidFill>
            <a:round/>
            <a:headEnd/>
            <a:tailEnd type="arrow" w="med" len="med"/>
          </a:ln>
        </p:spPr>
      </p:cxnSp>
      <p:sp>
        <p:nvSpPr>
          <p:cNvPr id="38" name="Rectangle 37"/>
          <p:cNvSpPr/>
          <p:nvPr/>
        </p:nvSpPr>
        <p:spPr bwMode="auto">
          <a:xfrm>
            <a:off x="2632458" y="411547"/>
            <a:ext cx="2378481" cy="586257"/>
          </a:xfrm>
          <a:prstGeom prst="rect">
            <a:avLst/>
          </a:prstGeom>
          <a:solidFill>
            <a:srgbClr val="00CC99">
              <a:lumMod val="40000"/>
              <a:lumOff val="60000"/>
            </a:srgbClr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anchor="ctr"/>
          <a:lstStyle>
            <a:defPPr>
              <a:defRPr lang="nb-NO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kern="0" dirty="0">
                <a:solidFill>
                  <a:srgbClr val="000000"/>
                </a:solidFill>
                <a:latin typeface="Calibri"/>
                <a:cs typeface="Arial Unicode MS"/>
              </a:rPr>
              <a:t>Where is </a:t>
            </a:r>
            <a:r>
              <a:rPr lang="en-US" sz="2000" kern="0" dirty="0" smtClean="0">
                <a:solidFill>
                  <a:srgbClr val="000000"/>
                </a:solidFill>
                <a:latin typeface="Calibri"/>
                <a:cs typeface="Arial Unicode MS"/>
              </a:rPr>
              <a:t>foo.com</a:t>
            </a:r>
            <a:r>
              <a:rPr lang="en-US" sz="2000" kern="0" dirty="0">
                <a:solidFill>
                  <a:srgbClr val="000000"/>
                </a:solidFill>
                <a:latin typeface="Calibri"/>
                <a:cs typeface="Arial Unicode MS"/>
              </a:rPr>
              <a:t>?</a:t>
            </a:r>
          </a:p>
        </p:txBody>
      </p:sp>
      <p:sp>
        <p:nvSpPr>
          <p:cNvPr id="41" name="Rectangle 40"/>
          <p:cNvSpPr/>
          <p:nvPr/>
        </p:nvSpPr>
        <p:spPr bwMode="auto">
          <a:xfrm>
            <a:off x="8035393" y="2350200"/>
            <a:ext cx="2330486" cy="605490"/>
          </a:xfrm>
          <a:prstGeom prst="rect">
            <a:avLst/>
          </a:prstGeom>
          <a:solidFill>
            <a:srgbClr val="00CC99">
              <a:lumMod val="40000"/>
              <a:lumOff val="60000"/>
            </a:srgbClr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anchor="ctr"/>
          <a:lstStyle>
            <a:defPPr>
              <a:defRPr lang="nb-NO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kern="0" dirty="0" smtClean="0">
                <a:solidFill>
                  <a:srgbClr val="000000"/>
                </a:solidFill>
                <a:latin typeface="Calibri"/>
                <a:cs typeface="Arial Unicode MS"/>
              </a:rPr>
              <a:t>ID=10:</a:t>
            </a:r>
            <a:r>
              <a:rPr lang="en-US" sz="2000" kern="0" dirty="0" smtClean="0">
                <a:solidFill>
                  <a:srgbClr val="000000"/>
                </a:solidFill>
                <a:latin typeface="Calibri"/>
                <a:cs typeface="Arial Unicode MS"/>
              </a:rPr>
              <a:t> foo.com  is at </a:t>
            </a:r>
            <a:r>
              <a:rPr lang="en-US" sz="2000" kern="0" dirty="0" err="1" smtClean="0">
                <a:solidFill>
                  <a:srgbClr val="000000"/>
                </a:solidFill>
                <a:latin typeface="Calibri"/>
                <a:cs typeface="Arial Unicode MS"/>
              </a:rPr>
              <a:t>x.x.x.x</a:t>
            </a:r>
            <a:endParaRPr lang="en-US" sz="2000" kern="0" dirty="0">
              <a:solidFill>
                <a:srgbClr val="000000"/>
              </a:solidFill>
              <a:latin typeface="Calibri"/>
              <a:cs typeface="Arial Unicode MS"/>
            </a:endParaRPr>
          </a:p>
        </p:txBody>
      </p:sp>
      <p:sp>
        <p:nvSpPr>
          <p:cNvPr id="42" name="TextBox 78"/>
          <p:cNvSpPr txBox="1"/>
          <p:nvPr/>
        </p:nvSpPr>
        <p:spPr bwMode="auto">
          <a:xfrm>
            <a:off x="5161031" y="254511"/>
            <a:ext cx="1476686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nb-NO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kern="0" dirty="0" smtClean="0">
                <a:solidFill>
                  <a:srgbClr val="3333CC"/>
                </a:solidFill>
                <a:latin typeface="+mn-lt"/>
                <a:cs typeface="+mn-cs"/>
              </a:rPr>
              <a:t>LAN DNS</a:t>
            </a:r>
            <a:endParaRPr lang="en-US" sz="2800" kern="0" dirty="0">
              <a:solidFill>
                <a:srgbClr val="3333CC"/>
              </a:solidFill>
              <a:latin typeface="+mn-lt"/>
              <a:cs typeface="+mn-cs"/>
            </a:endParaRPr>
          </a:p>
        </p:txBody>
      </p:sp>
      <p:sp>
        <p:nvSpPr>
          <p:cNvPr id="26" name="TextBox 78"/>
          <p:cNvSpPr txBox="1"/>
          <p:nvPr/>
        </p:nvSpPr>
        <p:spPr bwMode="auto">
          <a:xfrm>
            <a:off x="10365879" y="249142"/>
            <a:ext cx="1604928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nb-NO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kern="0" dirty="0" smtClean="0">
                <a:solidFill>
                  <a:srgbClr val="3333CC"/>
                </a:solidFill>
                <a:latin typeface="+mn-lt"/>
                <a:cs typeface="+mn-cs"/>
              </a:rPr>
              <a:t>.com DNS</a:t>
            </a:r>
            <a:endParaRPr lang="en-US" sz="2800" kern="0" dirty="0">
              <a:solidFill>
                <a:srgbClr val="3333CC"/>
              </a:solidFill>
              <a:latin typeface="+mn-lt"/>
              <a:cs typeface="+mn-cs"/>
            </a:endParaRPr>
          </a:p>
        </p:txBody>
      </p:sp>
      <p:cxnSp>
        <p:nvCxnSpPr>
          <p:cNvPr id="30" name="Straight Arrow Connector 29"/>
          <p:cNvCxnSpPr>
            <a:cxnSpLocks noChangeShapeType="1"/>
          </p:cNvCxnSpPr>
          <p:nvPr/>
        </p:nvCxnSpPr>
        <p:spPr bwMode="auto">
          <a:xfrm flipH="1">
            <a:off x="6637717" y="2216629"/>
            <a:ext cx="3557929" cy="0"/>
          </a:xfrm>
          <a:prstGeom prst="straightConnector1">
            <a:avLst/>
          </a:prstGeom>
          <a:noFill/>
          <a:ln w="9525" algn="ctr">
            <a:solidFill>
              <a:srgbClr val="000000"/>
            </a:solidFill>
            <a:round/>
            <a:headEnd/>
            <a:tailEnd type="arrow" w="med" len="med"/>
          </a:ln>
        </p:spPr>
      </p:cxnSp>
      <p:cxnSp>
        <p:nvCxnSpPr>
          <p:cNvPr id="16" name="Straight Arrow Connector 15"/>
          <p:cNvCxnSpPr>
            <a:cxnSpLocks noChangeShapeType="1"/>
          </p:cNvCxnSpPr>
          <p:nvPr/>
        </p:nvCxnSpPr>
        <p:spPr bwMode="auto">
          <a:xfrm flipV="1">
            <a:off x="6501888" y="5254946"/>
            <a:ext cx="3693757" cy="25580"/>
          </a:xfrm>
          <a:prstGeom prst="straightConnector1">
            <a:avLst/>
          </a:prstGeom>
          <a:noFill/>
          <a:ln w="9525" algn="ctr">
            <a:solidFill>
              <a:srgbClr val="000000"/>
            </a:solidFill>
            <a:round/>
            <a:headEnd/>
            <a:tailEnd type="arrow" w="med" len="med"/>
          </a:ln>
        </p:spPr>
      </p:cxnSp>
      <p:pic>
        <p:nvPicPr>
          <p:cNvPr id="17" name="Picture 16" descr="05-01c.wmf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149201" y="4582941"/>
            <a:ext cx="1118277" cy="16847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TextBox 78"/>
          <p:cNvSpPr txBox="1"/>
          <p:nvPr/>
        </p:nvSpPr>
        <p:spPr bwMode="auto">
          <a:xfrm>
            <a:off x="224259" y="5006126"/>
            <a:ext cx="699230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nb-NO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kern="0" dirty="0" smtClean="0">
                <a:solidFill>
                  <a:srgbClr val="3333CC"/>
                </a:solidFill>
                <a:latin typeface="+mn-lt"/>
                <a:cs typeface="+mn-cs"/>
              </a:rPr>
              <a:t>Eve</a:t>
            </a:r>
            <a:endParaRPr lang="en-US" sz="2800" kern="0" dirty="0">
              <a:solidFill>
                <a:srgbClr val="3333CC"/>
              </a:solidFill>
              <a:latin typeface="+mn-lt"/>
              <a:cs typeface="+mn-cs"/>
            </a:endParaRPr>
          </a:p>
        </p:txBody>
      </p:sp>
      <p:pic>
        <p:nvPicPr>
          <p:cNvPr id="21" name="Picture 20" descr="05-01c.wmf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516555" y="4582201"/>
            <a:ext cx="1119594" cy="16855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" name="Rectangle 22"/>
          <p:cNvSpPr/>
          <p:nvPr/>
        </p:nvSpPr>
        <p:spPr bwMode="auto">
          <a:xfrm>
            <a:off x="6775447" y="4968076"/>
            <a:ext cx="2378481" cy="586257"/>
          </a:xfrm>
          <a:prstGeom prst="rect">
            <a:avLst/>
          </a:prstGeom>
          <a:solidFill>
            <a:srgbClr val="00CC99">
              <a:lumMod val="40000"/>
              <a:lumOff val="60000"/>
            </a:srgbClr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anchor="ctr"/>
          <a:lstStyle>
            <a:defPPr>
              <a:defRPr lang="nb-NO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kern="0" dirty="0" smtClean="0">
                <a:solidFill>
                  <a:srgbClr val="000000"/>
                </a:solidFill>
                <a:latin typeface="Calibri"/>
                <a:cs typeface="Arial Unicode MS"/>
              </a:rPr>
              <a:t>ID=11:</a:t>
            </a:r>
            <a:r>
              <a:rPr lang="en-US" sz="2000" kern="0" dirty="0" smtClean="0">
                <a:solidFill>
                  <a:srgbClr val="000000"/>
                </a:solidFill>
                <a:latin typeface="Calibri"/>
                <a:cs typeface="Arial Unicode MS"/>
              </a:rPr>
              <a:t> Where </a:t>
            </a:r>
            <a:r>
              <a:rPr lang="en-US" sz="2000" kern="0" dirty="0">
                <a:solidFill>
                  <a:srgbClr val="000000"/>
                </a:solidFill>
                <a:latin typeface="Calibri"/>
                <a:cs typeface="Arial Unicode MS"/>
              </a:rPr>
              <a:t>is </a:t>
            </a:r>
            <a:r>
              <a:rPr lang="en-US" sz="2000" kern="0" dirty="0" smtClean="0">
                <a:solidFill>
                  <a:srgbClr val="000000"/>
                </a:solidFill>
                <a:latin typeface="Calibri"/>
                <a:cs typeface="Arial Unicode MS"/>
              </a:rPr>
              <a:t>example.com</a:t>
            </a:r>
            <a:r>
              <a:rPr lang="en-US" sz="2000" kern="0" dirty="0">
                <a:solidFill>
                  <a:srgbClr val="000000"/>
                </a:solidFill>
                <a:latin typeface="Calibri"/>
                <a:cs typeface="Arial Unicode MS"/>
              </a:rPr>
              <a:t>?</a:t>
            </a:r>
          </a:p>
        </p:txBody>
      </p:sp>
      <p:pic>
        <p:nvPicPr>
          <p:cNvPr id="24" name="Picture 23" descr="05-01a.wm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97604" y="4823459"/>
            <a:ext cx="1313864" cy="12030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5" name="Straight Arrow Connector 24"/>
          <p:cNvCxnSpPr>
            <a:cxnSpLocks noChangeShapeType="1"/>
          </p:cNvCxnSpPr>
          <p:nvPr/>
        </p:nvCxnSpPr>
        <p:spPr bwMode="auto">
          <a:xfrm>
            <a:off x="2653696" y="5083664"/>
            <a:ext cx="2252823" cy="0"/>
          </a:xfrm>
          <a:prstGeom prst="straightConnector1">
            <a:avLst/>
          </a:prstGeom>
          <a:noFill/>
          <a:ln w="9525" algn="ctr">
            <a:solidFill>
              <a:srgbClr val="000000"/>
            </a:solidFill>
            <a:round/>
            <a:headEnd/>
            <a:tailEnd type="arrow" w="med" len="med"/>
          </a:ln>
        </p:spPr>
      </p:cxnSp>
      <p:sp>
        <p:nvSpPr>
          <p:cNvPr id="27" name="Rectangle 26"/>
          <p:cNvSpPr/>
          <p:nvPr/>
        </p:nvSpPr>
        <p:spPr bwMode="auto">
          <a:xfrm>
            <a:off x="2540467" y="4221386"/>
            <a:ext cx="2378481" cy="586257"/>
          </a:xfrm>
          <a:prstGeom prst="rect">
            <a:avLst/>
          </a:prstGeom>
          <a:solidFill>
            <a:srgbClr val="00CC99">
              <a:lumMod val="40000"/>
              <a:lumOff val="60000"/>
            </a:srgbClr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anchor="ctr"/>
          <a:lstStyle>
            <a:defPPr>
              <a:defRPr lang="nb-NO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kern="0" dirty="0">
                <a:solidFill>
                  <a:srgbClr val="000000"/>
                </a:solidFill>
                <a:latin typeface="Calibri"/>
                <a:cs typeface="Arial Unicode MS"/>
              </a:rPr>
              <a:t>Where is </a:t>
            </a:r>
            <a:r>
              <a:rPr lang="en-US" sz="2000" kern="0" dirty="0" smtClean="0">
                <a:solidFill>
                  <a:srgbClr val="000000"/>
                </a:solidFill>
                <a:latin typeface="Calibri"/>
                <a:cs typeface="Arial Unicode MS"/>
              </a:rPr>
              <a:t>example.com</a:t>
            </a:r>
            <a:r>
              <a:rPr lang="en-US" sz="2000" kern="0" dirty="0">
                <a:solidFill>
                  <a:srgbClr val="000000"/>
                </a:solidFill>
                <a:latin typeface="Calibri"/>
                <a:cs typeface="Arial Unicode MS"/>
              </a:rPr>
              <a:t>?</a:t>
            </a:r>
          </a:p>
        </p:txBody>
      </p:sp>
      <p:sp>
        <p:nvSpPr>
          <p:cNvPr id="28" name="Rectangle 27"/>
          <p:cNvSpPr/>
          <p:nvPr/>
        </p:nvSpPr>
        <p:spPr bwMode="auto">
          <a:xfrm>
            <a:off x="2540467" y="6026468"/>
            <a:ext cx="2330486" cy="605490"/>
          </a:xfrm>
          <a:prstGeom prst="rect">
            <a:avLst/>
          </a:prstGeom>
          <a:solidFill>
            <a:srgbClr val="00CC99">
              <a:lumMod val="40000"/>
              <a:lumOff val="60000"/>
            </a:srgbClr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anchor="ctr"/>
          <a:lstStyle>
            <a:defPPr>
              <a:defRPr lang="nb-NO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kern="0" dirty="0" smtClean="0">
                <a:solidFill>
                  <a:srgbClr val="000000"/>
                </a:solidFill>
                <a:latin typeface="Calibri"/>
                <a:cs typeface="Arial Unicode MS"/>
              </a:rPr>
              <a:t>ID=11</a:t>
            </a:r>
            <a:r>
              <a:rPr lang="en-US" sz="2000" kern="0" dirty="0" smtClean="0">
                <a:solidFill>
                  <a:srgbClr val="000000"/>
                </a:solidFill>
                <a:latin typeface="Calibri"/>
                <a:cs typeface="Arial Unicode MS"/>
              </a:rPr>
              <a:t>: example.com  is at 208.77.188.166</a:t>
            </a:r>
            <a:endParaRPr lang="en-US" sz="2000" kern="0" dirty="0">
              <a:solidFill>
                <a:srgbClr val="000000"/>
              </a:solidFill>
              <a:latin typeface="Calibri"/>
              <a:cs typeface="Arial Unicode MS"/>
            </a:endParaRPr>
          </a:p>
        </p:txBody>
      </p:sp>
      <p:sp>
        <p:nvSpPr>
          <p:cNvPr id="31" name="TextBox 78"/>
          <p:cNvSpPr txBox="1"/>
          <p:nvPr/>
        </p:nvSpPr>
        <p:spPr bwMode="auto">
          <a:xfrm>
            <a:off x="5069040" y="4064350"/>
            <a:ext cx="1476686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nb-NO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kern="0" dirty="0" smtClean="0">
                <a:solidFill>
                  <a:srgbClr val="3333CC"/>
                </a:solidFill>
                <a:latin typeface="+mn-lt"/>
                <a:cs typeface="+mn-cs"/>
              </a:rPr>
              <a:t>LAN DNS</a:t>
            </a:r>
            <a:endParaRPr lang="en-US" sz="2800" kern="0" dirty="0">
              <a:solidFill>
                <a:srgbClr val="3333CC"/>
              </a:solidFill>
              <a:latin typeface="+mn-lt"/>
              <a:cs typeface="+mn-cs"/>
            </a:endParaRPr>
          </a:p>
        </p:txBody>
      </p:sp>
      <p:sp>
        <p:nvSpPr>
          <p:cNvPr id="32" name="TextBox 78"/>
          <p:cNvSpPr txBox="1"/>
          <p:nvPr/>
        </p:nvSpPr>
        <p:spPr bwMode="auto">
          <a:xfrm>
            <a:off x="10273888" y="4058981"/>
            <a:ext cx="1604928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nb-NO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kern="0" dirty="0" smtClean="0">
                <a:solidFill>
                  <a:srgbClr val="3333CC"/>
                </a:solidFill>
                <a:latin typeface="+mn-lt"/>
                <a:cs typeface="+mn-cs"/>
              </a:rPr>
              <a:t>.com DNS</a:t>
            </a:r>
            <a:endParaRPr lang="en-US" sz="2800" kern="0" dirty="0">
              <a:solidFill>
                <a:srgbClr val="3333CC"/>
              </a:solidFill>
              <a:latin typeface="+mn-lt"/>
              <a:cs typeface="+mn-cs"/>
            </a:endParaRPr>
          </a:p>
        </p:txBody>
      </p:sp>
      <p:cxnSp>
        <p:nvCxnSpPr>
          <p:cNvPr id="33" name="Straight Arrow Connector 32"/>
          <p:cNvCxnSpPr>
            <a:cxnSpLocks noChangeShapeType="1"/>
          </p:cNvCxnSpPr>
          <p:nvPr/>
        </p:nvCxnSpPr>
        <p:spPr bwMode="auto">
          <a:xfrm>
            <a:off x="2666125" y="5822917"/>
            <a:ext cx="2252823" cy="0"/>
          </a:xfrm>
          <a:prstGeom prst="straightConnector1">
            <a:avLst/>
          </a:prstGeom>
          <a:noFill/>
          <a:ln w="9525" algn="ctr">
            <a:solidFill>
              <a:srgbClr val="000000"/>
            </a:solidFill>
            <a:round/>
            <a:headEnd/>
            <a:tailEnd type="arrow" w="med" len="med"/>
          </a:ln>
        </p:spPr>
      </p:cxnSp>
    </p:spTree>
    <p:extLst>
      <p:ext uri="{BB962C8B-B14F-4D97-AF65-F5344CB8AC3E}">
        <p14:creationId xmlns:p14="http://schemas.microsoft.com/office/powerpoint/2010/main" val="36511428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Randomized Ids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3899" y="1825625"/>
            <a:ext cx="11600597" cy="4738948"/>
          </a:xfrm>
        </p:spPr>
        <p:txBody>
          <a:bodyPr/>
          <a:lstStyle/>
          <a:p>
            <a:r>
              <a:rPr lang="en-US" dirty="0" smtClean="0"/>
              <a:t>Since 2002, DNS servers use randomized ids for the requests</a:t>
            </a:r>
          </a:p>
          <a:p>
            <a:r>
              <a:rPr lang="en-US" dirty="0" smtClean="0"/>
              <a:t>DNS ids are </a:t>
            </a:r>
            <a:r>
              <a:rPr lang="en-US" dirty="0"/>
              <a:t>16-bit numbers, so </a:t>
            </a:r>
            <a:r>
              <a:rPr lang="en-US" dirty="0" smtClean="0"/>
              <a:t>65_536 values</a:t>
            </a:r>
          </a:p>
          <a:p>
            <a:r>
              <a:rPr lang="en-US" dirty="0" smtClean="0"/>
              <a:t>Eve can send more than malicious 1 reply, with different ids, hoping to get the right id</a:t>
            </a:r>
          </a:p>
          <a:p>
            <a:r>
              <a:rPr lang="en-US" dirty="0" smtClean="0"/>
              <a:t>Just need </a:t>
            </a:r>
            <a:r>
              <a:rPr lang="en-US" b="1" dirty="0" smtClean="0"/>
              <a:t>213</a:t>
            </a:r>
            <a:r>
              <a:rPr lang="en-US" dirty="0" smtClean="0"/>
              <a:t> spoofed replies to have a </a:t>
            </a:r>
            <a:r>
              <a:rPr lang="en-US" b="1" dirty="0" smtClean="0"/>
              <a:t>50%</a:t>
            </a:r>
            <a:r>
              <a:rPr lang="en-US" dirty="0" smtClean="0"/>
              <a:t> chances to get the right id</a:t>
            </a:r>
          </a:p>
          <a:p>
            <a:pPr lvl="1"/>
            <a:r>
              <a:rPr lang="en-US" dirty="0" smtClean="0"/>
              <a:t>If interested, look at the Birthday Paradox to see the math behind 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57509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069" y="365125"/>
            <a:ext cx="11655187" cy="1325563"/>
          </a:xfrm>
        </p:spPr>
        <p:txBody>
          <a:bodyPr>
            <a:normAutofit/>
          </a:bodyPr>
          <a:lstStyle/>
          <a:p>
            <a:r>
              <a:rPr lang="en-US" dirty="0"/>
              <a:t>Is DNS Cache Poisoning </a:t>
            </a:r>
            <a:r>
              <a:rPr lang="en-US" dirty="0" smtClean="0"/>
              <a:t>viable?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1069" y="1825625"/>
            <a:ext cx="11655188" cy="4848130"/>
          </a:xfrm>
        </p:spPr>
        <p:txBody>
          <a:bodyPr/>
          <a:lstStyle/>
          <a:p>
            <a:r>
              <a:rPr lang="en-US" dirty="0" smtClean="0"/>
              <a:t>The time-frame for Eve to operate is too short</a:t>
            </a:r>
          </a:p>
          <a:p>
            <a:r>
              <a:rPr lang="en-US" dirty="0" smtClean="0"/>
              <a:t>Still a chance that Eve guesses the right id, but quite low</a:t>
            </a:r>
          </a:p>
          <a:p>
            <a:r>
              <a:rPr lang="en-US" dirty="0" smtClean="0"/>
              <a:t>Once a DNS record is cached, its TTL value might be </a:t>
            </a:r>
            <a:r>
              <a:rPr lang="en-US" i="1" dirty="0" smtClean="0"/>
              <a:t>days</a:t>
            </a:r>
          </a:p>
          <a:p>
            <a:r>
              <a:rPr lang="en-US" dirty="0" smtClean="0"/>
              <a:t>In such cases, Eve would have to wait </a:t>
            </a:r>
            <a:r>
              <a:rPr lang="en-US" i="1" dirty="0" smtClean="0"/>
              <a:t>days</a:t>
            </a:r>
            <a:r>
              <a:rPr lang="en-US" dirty="0" smtClean="0"/>
              <a:t> before being able to attempt again</a:t>
            </a:r>
          </a:p>
          <a:p>
            <a:pPr lvl="1"/>
            <a:r>
              <a:rPr lang="en-US" dirty="0" err="1"/>
              <a:t>i</a:t>
            </a:r>
            <a:r>
              <a:rPr lang="en-US" dirty="0" err="1" smtClean="0"/>
              <a:t>e</a:t>
            </a:r>
            <a:r>
              <a:rPr lang="en-US" dirty="0" smtClean="0"/>
              <a:t> need to wait until TTL expires</a:t>
            </a:r>
          </a:p>
          <a:p>
            <a:r>
              <a:rPr lang="en-US" dirty="0" smtClean="0"/>
              <a:t>The attack is </a:t>
            </a:r>
            <a:r>
              <a:rPr lang="en-US" i="1" dirty="0" smtClean="0"/>
              <a:t>feasible</a:t>
            </a:r>
            <a:r>
              <a:rPr lang="en-US" dirty="0" smtClean="0"/>
              <a:t>, but not so </a:t>
            </a:r>
            <a:r>
              <a:rPr lang="en-US" i="1" dirty="0" smtClean="0"/>
              <a:t>viable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5966864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0251" y="365125"/>
            <a:ext cx="11053549" cy="13255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Subdomain DNS Cache Poisoning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0250" y="1825624"/>
            <a:ext cx="11763219" cy="4807187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Type of viable attack found out in 2008</a:t>
            </a:r>
          </a:p>
          <a:p>
            <a:r>
              <a:rPr lang="en-US" dirty="0" smtClean="0"/>
              <a:t>Let’s say Eve wants to poison “</a:t>
            </a:r>
            <a:r>
              <a:rPr lang="en-US" i="1" dirty="0" smtClean="0"/>
              <a:t>foo.com</a:t>
            </a:r>
            <a:r>
              <a:rPr lang="en-US" dirty="0" smtClean="0"/>
              <a:t>”</a:t>
            </a:r>
          </a:p>
          <a:p>
            <a:r>
              <a:rPr lang="en-US" dirty="0" smtClean="0"/>
              <a:t>Eve makes false requests for non-existent subdomain like “</a:t>
            </a:r>
            <a:r>
              <a:rPr lang="en-US" i="1" dirty="0" smtClean="0"/>
              <a:t>idonotexists.foo.com</a:t>
            </a:r>
            <a:r>
              <a:rPr lang="en-US" dirty="0" smtClean="0"/>
              <a:t>”</a:t>
            </a:r>
          </a:p>
          <a:p>
            <a:r>
              <a:rPr lang="en-US" dirty="0" smtClean="0"/>
              <a:t>LAN DNS server will send requests to the DNS of “</a:t>
            </a:r>
            <a:r>
              <a:rPr lang="en-US" i="1" dirty="0" smtClean="0"/>
              <a:t>foo.com</a:t>
            </a:r>
            <a:r>
              <a:rPr lang="en-US" dirty="0" smtClean="0"/>
              <a:t>”, which will NOT reply (as subdomain does not exist)</a:t>
            </a:r>
          </a:p>
          <a:p>
            <a:pPr lvl="1"/>
            <a:r>
              <a:rPr lang="en-US" dirty="0" smtClean="0"/>
              <a:t>DNS protocol does not send error messages when hostname does not exist</a:t>
            </a:r>
          </a:p>
          <a:p>
            <a:r>
              <a:rPr lang="en-US" dirty="0" smtClean="0"/>
              <a:t>Eve crafts her own replies </a:t>
            </a:r>
            <a:r>
              <a:rPr lang="en-US" dirty="0"/>
              <a:t>for “</a:t>
            </a:r>
            <a:r>
              <a:rPr lang="en-US" i="1" dirty="0"/>
              <a:t>idonotexists.foo.com</a:t>
            </a:r>
            <a:r>
              <a:rPr lang="en-US" dirty="0" smtClean="0"/>
              <a:t>”, and does not need to worry to beat in time the DNS server of “</a:t>
            </a:r>
            <a:r>
              <a:rPr lang="en-US" i="1" dirty="0" smtClean="0"/>
              <a:t>foo.com</a:t>
            </a:r>
            <a:r>
              <a:rPr lang="en-US" dirty="0" smtClean="0"/>
              <a:t>”, as that will never reply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30895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5421" y="4483865"/>
            <a:ext cx="11677879" cy="2203374"/>
          </a:xfrm>
        </p:spPr>
        <p:txBody>
          <a:bodyPr/>
          <a:lstStyle/>
          <a:p>
            <a:r>
              <a:rPr lang="en-US" dirty="0" smtClean="0"/>
              <a:t>Poisoning the DNS entry of non-existent subdomain like </a:t>
            </a:r>
            <a:r>
              <a:rPr lang="en-US" dirty="0"/>
              <a:t>“</a:t>
            </a:r>
            <a:r>
              <a:rPr lang="en-US" i="1" dirty="0"/>
              <a:t>idonotexists.foo.com</a:t>
            </a:r>
            <a:r>
              <a:rPr lang="en-US" dirty="0" smtClean="0"/>
              <a:t>” achieves nothing in itself…</a:t>
            </a:r>
          </a:p>
          <a:p>
            <a:r>
              <a:rPr lang="en-US" dirty="0" smtClean="0"/>
              <a:t>… but, Eve can have a “glue” record with a poisoned IP address for “</a:t>
            </a:r>
            <a:r>
              <a:rPr lang="en-US" i="1" dirty="0" smtClean="0"/>
              <a:t>foo.com</a:t>
            </a:r>
            <a:r>
              <a:rPr lang="en-US" dirty="0" smtClean="0"/>
              <a:t>”</a:t>
            </a:r>
          </a:p>
          <a:p>
            <a:endParaRPr lang="en-US" dirty="0" smtClean="0"/>
          </a:p>
          <a:p>
            <a:endParaRPr lang="en-US" dirty="0"/>
          </a:p>
        </p:txBody>
      </p:sp>
      <p:cxnSp>
        <p:nvCxnSpPr>
          <p:cNvPr id="5" name="Straight Arrow Connector 4"/>
          <p:cNvCxnSpPr>
            <a:cxnSpLocks noChangeShapeType="1"/>
          </p:cNvCxnSpPr>
          <p:nvPr/>
        </p:nvCxnSpPr>
        <p:spPr bwMode="auto">
          <a:xfrm>
            <a:off x="7138930" y="1611910"/>
            <a:ext cx="2832456" cy="0"/>
          </a:xfrm>
          <a:prstGeom prst="straightConnector1">
            <a:avLst/>
          </a:prstGeom>
          <a:noFill/>
          <a:ln w="9525" algn="ctr">
            <a:solidFill>
              <a:srgbClr val="000000"/>
            </a:solidFill>
            <a:round/>
            <a:headEnd/>
            <a:tailEnd type="arrow" w="med" len="med"/>
          </a:ln>
        </p:spPr>
      </p:cxnSp>
      <p:pic>
        <p:nvPicPr>
          <p:cNvPr id="6" name="Picture 5" descr="05-01c.wmf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872089" y="907937"/>
            <a:ext cx="1118277" cy="16847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78"/>
          <p:cNvSpPr txBox="1"/>
          <p:nvPr/>
        </p:nvSpPr>
        <p:spPr bwMode="auto">
          <a:xfrm>
            <a:off x="0" y="1326493"/>
            <a:ext cx="699230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nb-NO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kern="0" dirty="0" smtClean="0">
                <a:solidFill>
                  <a:srgbClr val="3333CC"/>
                </a:solidFill>
                <a:latin typeface="+mn-lt"/>
                <a:cs typeface="+mn-cs"/>
              </a:rPr>
              <a:t>Eve</a:t>
            </a:r>
            <a:endParaRPr lang="en-US" sz="2800" kern="0" dirty="0">
              <a:solidFill>
                <a:srgbClr val="3333CC"/>
              </a:solidFill>
              <a:latin typeface="+mn-lt"/>
              <a:cs typeface="+mn-cs"/>
            </a:endParaRPr>
          </a:p>
        </p:txBody>
      </p:sp>
      <p:pic>
        <p:nvPicPr>
          <p:cNvPr id="8" name="Picture 7" descr="05-01c.wmf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292296" y="902568"/>
            <a:ext cx="1119594" cy="16855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8"/>
          <p:cNvSpPr/>
          <p:nvPr/>
        </p:nvSpPr>
        <p:spPr bwMode="auto">
          <a:xfrm>
            <a:off x="7190671" y="834881"/>
            <a:ext cx="2378481" cy="586257"/>
          </a:xfrm>
          <a:prstGeom prst="rect">
            <a:avLst/>
          </a:prstGeom>
          <a:solidFill>
            <a:srgbClr val="00CC99">
              <a:lumMod val="40000"/>
              <a:lumOff val="60000"/>
            </a:srgbClr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anchor="ctr"/>
          <a:lstStyle>
            <a:defPPr>
              <a:defRPr lang="nb-NO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kern="0" dirty="0" smtClean="0">
                <a:solidFill>
                  <a:srgbClr val="000000"/>
                </a:solidFill>
                <a:latin typeface="Calibri"/>
                <a:cs typeface="Arial Unicode MS"/>
              </a:rPr>
              <a:t>Where </a:t>
            </a:r>
            <a:r>
              <a:rPr lang="en-US" sz="2000" kern="0" dirty="0">
                <a:solidFill>
                  <a:srgbClr val="000000"/>
                </a:solidFill>
                <a:latin typeface="Calibri"/>
                <a:cs typeface="Arial Unicode MS"/>
              </a:rPr>
              <a:t>is </a:t>
            </a:r>
            <a:r>
              <a:rPr lang="en-US" sz="2000" kern="0" dirty="0" smtClean="0">
                <a:solidFill>
                  <a:srgbClr val="000000"/>
                </a:solidFill>
                <a:latin typeface="Calibri"/>
                <a:cs typeface="Arial Unicode MS"/>
              </a:rPr>
              <a:t>fake.foo.com</a:t>
            </a:r>
            <a:r>
              <a:rPr lang="en-US" sz="2000" kern="0" dirty="0">
                <a:solidFill>
                  <a:srgbClr val="000000"/>
                </a:solidFill>
                <a:latin typeface="Calibri"/>
                <a:cs typeface="Arial Unicode MS"/>
              </a:rPr>
              <a:t>?</a:t>
            </a:r>
          </a:p>
        </p:txBody>
      </p:sp>
      <p:pic>
        <p:nvPicPr>
          <p:cNvPr id="10" name="Picture 9" descr="05-01a.wm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73345" y="1143826"/>
            <a:ext cx="1313864" cy="12030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1" name="Straight Arrow Connector 10"/>
          <p:cNvCxnSpPr>
            <a:cxnSpLocks noChangeShapeType="1"/>
          </p:cNvCxnSpPr>
          <p:nvPr/>
        </p:nvCxnSpPr>
        <p:spPr bwMode="auto">
          <a:xfrm>
            <a:off x="2429437" y="1404031"/>
            <a:ext cx="3285426" cy="0"/>
          </a:xfrm>
          <a:prstGeom prst="straightConnector1">
            <a:avLst/>
          </a:prstGeom>
          <a:noFill/>
          <a:ln w="9525" algn="ctr">
            <a:solidFill>
              <a:srgbClr val="000000"/>
            </a:solidFill>
            <a:round/>
            <a:headEnd/>
            <a:tailEnd type="arrow" w="med" len="med"/>
          </a:ln>
        </p:spPr>
      </p:cxnSp>
      <p:sp>
        <p:nvSpPr>
          <p:cNvPr id="12" name="Rectangle 11"/>
          <p:cNvSpPr/>
          <p:nvPr/>
        </p:nvSpPr>
        <p:spPr bwMode="auto">
          <a:xfrm>
            <a:off x="2316208" y="541753"/>
            <a:ext cx="2378481" cy="586257"/>
          </a:xfrm>
          <a:prstGeom prst="rect">
            <a:avLst/>
          </a:prstGeom>
          <a:solidFill>
            <a:srgbClr val="00CC99">
              <a:lumMod val="40000"/>
              <a:lumOff val="60000"/>
            </a:srgbClr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anchor="ctr"/>
          <a:lstStyle>
            <a:defPPr>
              <a:defRPr lang="nb-NO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kern="0" dirty="0">
                <a:solidFill>
                  <a:srgbClr val="000000"/>
                </a:solidFill>
                <a:latin typeface="Calibri"/>
                <a:cs typeface="Arial Unicode MS"/>
              </a:rPr>
              <a:t>Where is </a:t>
            </a:r>
            <a:r>
              <a:rPr lang="en-US" sz="2000" kern="0" dirty="0" smtClean="0">
                <a:solidFill>
                  <a:srgbClr val="000000"/>
                </a:solidFill>
                <a:latin typeface="Calibri"/>
                <a:cs typeface="Arial Unicode MS"/>
              </a:rPr>
              <a:t>fake.foo.com</a:t>
            </a:r>
            <a:r>
              <a:rPr lang="en-US" sz="2000" kern="0" dirty="0">
                <a:solidFill>
                  <a:srgbClr val="000000"/>
                </a:solidFill>
                <a:latin typeface="Calibri"/>
                <a:cs typeface="Arial Unicode MS"/>
              </a:rPr>
              <a:t>?</a:t>
            </a:r>
          </a:p>
        </p:txBody>
      </p:sp>
      <p:sp>
        <p:nvSpPr>
          <p:cNvPr id="13" name="Rectangle 12"/>
          <p:cNvSpPr/>
          <p:nvPr/>
        </p:nvSpPr>
        <p:spPr bwMode="auto">
          <a:xfrm>
            <a:off x="2316207" y="2346834"/>
            <a:ext cx="3272931" cy="1194228"/>
          </a:xfrm>
          <a:prstGeom prst="rect">
            <a:avLst/>
          </a:prstGeom>
          <a:solidFill>
            <a:srgbClr val="00CC99">
              <a:lumMod val="40000"/>
              <a:lumOff val="60000"/>
            </a:srgbClr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anchor="ctr"/>
          <a:lstStyle>
            <a:defPPr>
              <a:defRPr lang="nb-NO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kern="0" dirty="0" smtClean="0">
                <a:solidFill>
                  <a:srgbClr val="000000"/>
                </a:solidFill>
                <a:latin typeface="Calibri"/>
                <a:cs typeface="Arial Unicode MS"/>
              </a:rPr>
              <a:t>fake.foo.com  is at </a:t>
            </a:r>
            <a:r>
              <a:rPr lang="en-US" sz="2000" kern="0" dirty="0" err="1" smtClean="0">
                <a:solidFill>
                  <a:srgbClr val="000000"/>
                </a:solidFill>
                <a:latin typeface="Calibri"/>
                <a:cs typeface="Arial Unicode MS"/>
              </a:rPr>
              <a:t>x.x.x.x</a:t>
            </a:r>
            <a:endParaRPr lang="en-US" sz="2000" kern="0" dirty="0" smtClean="0">
              <a:solidFill>
                <a:srgbClr val="000000"/>
              </a:solidFill>
              <a:latin typeface="Calibri"/>
              <a:cs typeface="Arial Unicode MS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kern="0" dirty="0">
                <a:solidFill>
                  <a:srgbClr val="000000"/>
                </a:solidFill>
                <a:latin typeface="Calibri"/>
                <a:cs typeface="Arial Unicode MS"/>
              </a:rPr>
              <a:t>a</a:t>
            </a:r>
            <a:r>
              <a:rPr lang="en-US" sz="2000" kern="0" dirty="0" smtClean="0">
                <a:solidFill>
                  <a:srgbClr val="000000"/>
                </a:solidFill>
                <a:latin typeface="Calibri"/>
                <a:cs typeface="Arial Unicode MS"/>
              </a:rPr>
              <a:t>nd, btw, here a glue record for its parent foo.com, with IP </a:t>
            </a:r>
            <a:r>
              <a:rPr lang="en-US" sz="2000" kern="0" dirty="0" err="1" smtClean="0">
                <a:solidFill>
                  <a:srgbClr val="000000"/>
                </a:solidFill>
                <a:latin typeface="Calibri"/>
                <a:cs typeface="Arial Unicode MS"/>
              </a:rPr>
              <a:t>y.y.y.y</a:t>
            </a:r>
            <a:r>
              <a:rPr lang="en-US" sz="2000" kern="0" dirty="0" smtClean="0">
                <a:solidFill>
                  <a:srgbClr val="000000"/>
                </a:solidFill>
                <a:latin typeface="Calibri"/>
                <a:cs typeface="Arial Unicode MS"/>
              </a:rPr>
              <a:t> for its DNS server</a:t>
            </a:r>
            <a:endParaRPr lang="en-US" sz="2000" kern="0" dirty="0">
              <a:solidFill>
                <a:srgbClr val="000000"/>
              </a:solidFill>
              <a:latin typeface="Calibri"/>
              <a:cs typeface="Arial Unicode MS"/>
            </a:endParaRPr>
          </a:p>
        </p:txBody>
      </p:sp>
      <p:sp>
        <p:nvSpPr>
          <p:cNvPr id="14" name="TextBox 78"/>
          <p:cNvSpPr txBox="1"/>
          <p:nvPr/>
        </p:nvSpPr>
        <p:spPr bwMode="auto">
          <a:xfrm>
            <a:off x="5714863" y="379348"/>
            <a:ext cx="1476686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nb-NO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kern="0" dirty="0" smtClean="0">
                <a:solidFill>
                  <a:srgbClr val="3333CC"/>
                </a:solidFill>
                <a:latin typeface="+mn-lt"/>
                <a:cs typeface="+mn-cs"/>
              </a:rPr>
              <a:t>LAN DNS</a:t>
            </a:r>
            <a:endParaRPr lang="en-US" sz="2800" kern="0" dirty="0">
              <a:solidFill>
                <a:srgbClr val="3333CC"/>
              </a:solidFill>
              <a:latin typeface="+mn-lt"/>
              <a:cs typeface="+mn-cs"/>
            </a:endParaRPr>
          </a:p>
        </p:txBody>
      </p:sp>
      <p:sp>
        <p:nvSpPr>
          <p:cNvPr id="15" name="TextBox 78"/>
          <p:cNvSpPr txBox="1"/>
          <p:nvPr/>
        </p:nvSpPr>
        <p:spPr bwMode="auto">
          <a:xfrm>
            <a:off x="9518235" y="379348"/>
            <a:ext cx="2667718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nb-NO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kern="0" dirty="0" smtClean="0">
                <a:solidFill>
                  <a:srgbClr val="3333CC"/>
                </a:solidFill>
                <a:latin typeface="+mn-lt"/>
                <a:cs typeface="+mn-cs"/>
              </a:rPr>
              <a:t>exampl.com DNS</a:t>
            </a:r>
            <a:endParaRPr lang="en-US" sz="2800" kern="0" dirty="0">
              <a:solidFill>
                <a:srgbClr val="3333CC"/>
              </a:solidFill>
              <a:latin typeface="+mn-lt"/>
              <a:cs typeface="+mn-cs"/>
            </a:endParaRPr>
          </a:p>
        </p:txBody>
      </p:sp>
      <p:cxnSp>
        <p:nvCxnSpPr>
          <p:cNvPr id="16" name="Straight Arrow Connector 15"/>
          <p:cNvCxnSpPr>
            <a:cxnSpLocks noChangeShapeType="1"/>
          </p:cNvCxnSpPr>
          <p:nvPr/>
        </p:nvCxnSpPr>
        <p:spPr bwMode="auto">
          <a:xfrm>
            <a:off x="2441866" y="2143284"/>
            <a:ext cx="3272997" cy="0"/>
          </a:xfrm>
          <a:prstGeom prst="straightConnector1">
            <a:avLst/>
          </a:prstGeom>
          <a:noFill/>
          <a:ln w="9525" algn="ctr">
            <a:solidFill>
              <a:srgbClr val="000000"/>
            </a:solidFill>
            <a:round/>
            <a:headEnd/>
            <a:tailEnd type="arrow" w="med" len="med"/>
          </a:ln>
        </p:spPr>
      </p:cxnSp>
    </p:spTree>
    <p:extLst>
      <p:ext uri="{BB962C8B-B14F-4D97-AF65-F5344CB8AC3E}">
        <p14:creationId xmlns:p14="http://schemas.microsoft.com/office/powerpoint/2010/main" val="35455563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defend from this?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455" y="1825625"/>
            <a:ext cx="11567711" cy="483958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LAN DNS are now usually not accessible from outside the LAN (it was not the case before 2008)</a:t>
            </a:r>
          </a:p>
          <a:p>
            <a:pPr lvl="1"/>
            <a:r>
              <a:rPr lang="en-US" dirty="0" smtClean="0"/>
              <a:t>So, to do this attack, you need to be on the LAN</a:t>
            </a:r>
          </a:p>
          <a:p>
            <a:pPr lvl="1"/>
            <a:r>
              <a:rPr lang="en-US" i="1" dirty="0" smtClean="0"/>
              <a:t>And yes, trying this attack on the LDNS in school is a really, really bad idea… unless you are planning to get expelled</a:t>
            </a:r>
          </a:p>
          <a:p>
            <a:pPr lvl="1"/>
            <a:r>
              <a:rPr lang="en-US" dirty="0" smtClean="0"/>
              <a:t>But what about open </a:t>
            </a:r>
            <a:r>
              <a:rPr lang="en-US" dirty="0" err="1" smtClean="0"/>
              <a:t>WiFi</a:t>
            </a:r>
            <a:r>
              <a:rPr lang="en-US" dirty="0" smtClean="0"/>
              <a:t> in bars/restaurants/etc. ???</a:t>
            </a:r>
          </a:p>
          <a:p>
            <a:r>
              <a:rPr lang="en-US" dirty="0" smtClean="0"/>
              <a:t>Port randomization</a:t>
            </a:r>
          </a:p>
          <a:p>
            <a:pPr lvl="1"/>
            <a:r>
              <a:rPr lang="en-US" dirty="0" smtClean="0"/>
              <a:t>Each time DNS sends requests, use different UDP port, and expect answer on same port</a:t>
            </a:r>
          </a:p>
          <a:p>
            <a:pPr lvl="1"/>
            <a:r>
              <a:rPr lang="en-US" dirty="0" smtClean="0"/>
              <a:t>Eve not only needs to guess DNS transaction id, but also the used UDP port, so around 64k times more combinations</a:t>
            </a:r>
          </a:p>
          <a:p>
            <a:pPr lvl="1"/>
            <a:r>
              <a:rPr lang="en-US" dirty="0" smtClean="0"/>
              <a:t>Make Eve’s life harder, but attack is still viable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21966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Client Side Poisoning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1354" y="1825624"/>
            <a:ext cx="11754998" cy="4905681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Instead of just attacking a LDNS server, can attack specific users and the cache on their machines</a:t>
            </a:r>
          </a:p>
          <a:p>
            <a:r>
              <a:rPr lang="en-US" dirty="0" smtClean="0"/>
              <a:t>Can craft web pages requesting resources (</a:t>
            </a:r>
            <a:r>
              <a:rPr lang="en-US" dirty="0" err="1" smtClean="0"/>
              <a:t>eg</a:t>
            </a:r>
            <a:r>
              <a:rPr lang="en-US" dirty="0" smtClean="0"/>
              <a:t> images and CSS files) in non-existent subdomains</a:t>
            </a:r>
          </a:p>
          <a:p>
            <a:pPr lvl="1"/>
            <a:r>
              <a:rPr lang="en-US" dirty="0" smtClean="0"/>
              <a:t>When browser loads the page, it will ask for the DNS resolution of these resources</a:t>
            </a:r>
          </a:p>
          <a:p>
            <a:r>
              <a:rPr lang="en-US" i="1" dirty="0" smtClean="0"/>
              <a:t>Need a way to make user visit Eve’s web application</a:t>
            </a:r>
          </a:p>
          <a:p>
            <a:r>
              <a:rPr lang="en-US" dirty="0" smtClean="0"/>
              <a:t>Once Eve knows that the page has been accessed, can send DNS replies to that user’s machine (the LDNS would not answer)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6682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DNSSEC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3829" y="1825624"/>
            <a:ext cx="11509828" cy="4865461"/>
          </a:xfrm>
        </p:spPr>
        <p:txBody>
          <a:bodyPr/>
          <a:lstStyle/>
          <a:p>
            <a:r>
              <a:rPr lang="en-US" dirty="0" smtClean="0"/>
              <a:t>Current DNS can be broken, as </a:t>
            </a:r>
            <a:r>
              <a:rPr lang="en-US" i="1" dirty="0" smtClean="0"/>
              <a:t>intrinsically insecure</a:t>
            </a:r>
          </a:p>
          <a:p>
            <a:r>
              <a:rPr lang="en-US" dirty="0" smtClean="0"/>
              <a:t>Need to use a different protocol</a:t>
            </a:r>
          </a:p>
          <a:p>
            <a:r>
              <a:rPr lang="en-US" dirty="0" smtClean="0"/>
              <a:t>DNSSEC is a DNS extension with encryption</a:t>
            </a:r>
          </a:p>
          <a:p>
            <a:r>
              <a:rPr lang="en-US" dirty="0" smtClean="0"/>
              <a:t>But to work, both client and server need to support it</a:t>
            </a:r>
          </a:p>
          <a:p>
            <a:r>
              <a:rPr lang="en-US" dirty="0" smtClean="0"/>
              <a:t>Slowly starting to replace DNS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76414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Social Engineering and Phishing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1211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 </a:t>
            </a:r>
            <a:r>
              <a:rPr lang="en-US" dirty="0" err="1" smtClean="0"/>
              <a:t>WiFi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75421" y="1825625"/>
            <a:ext cx="6334699" cy="4817546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Instead of poisoning an existing DNS server, have your own, and make users to connect to it</a:t>
            </a:r>
          </a:p>
          <a:p>
            <a:r>
              <a:rPr lang="en-US" dirty="0" smtClean="0"/>
              <a:t>But how to lure them?</a:t>
            </a:r>
          </a:p>
          <a:p>
            <a:r>
              <a:rPr lang="en-US" dirty="0" smtClean="0"/>
              <a:t>Just provide your own free </a:t>
            </a:r>
            <a:r>
              <a:rPr lang="en-US" dirty="0" err="1" smtClean="0"/>
              <a:t>WiFi</a:t>
            </a:r>
            <a:r>
              <a:rPr lang="en-US" dirty="0" smtClean="0"/>
              <a:t> service with a router, and give it an appealing name</a:t>
            </a:r>
          </a:p>
          <a:p>
            <a:r>
              <a:rPr lang="en-US" dirty="0" smtClean="0"/>
              <a:t>When users connect to your router, it is you that give them the IP address and DNS server info…</a:t>
            </a:r>
            <a:endParaRPr lang="en-US" dirty="0"/>
          </a:p>
        </p:txBody>
      </p:sp>
      <p:pic>
        <p:nvPicPr>
          <p:cNvPr id="1026" name="Picture 2" descr="Image result for wifi fre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97050" y="1825625"/>
            <a:ext cx="5019103" cy="3616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00170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0688" y="179705"/>
            <a:ext cx="11853672" cy="96329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smtClean="0"/>
              <a:t>How many of you type IP addresses like </a:t>
            </a:r>
            <a:r>
              <a:rPr lang="en-US" b="1" dirty="0" smtClean="0"/>
              <a:t>172.217.21.142</a:t>
            </a:r>
            <a:r>
              <a:rPr lang="en-US" dirty="0" smtClean="0"/>
              <a:t> when browsing the internet?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264" y="1227284"/>
            <a:ext cx="10218229" cy="5331250"/>
          </a:xfrm>
          <a:prstGeom prst="rect">
            <a:avLst/>
          </a:prstGeom>
        </p:spPr>
      </p:pic>
      <p:sp>
        <p:nvSpPr>
          <p:cNvPr id="5" name="Right Arrow 4"/>
          <p:cNvSpPr/>
          <p:nvPr/>
        </p:nvSpPr>
        <p:spPr>
          <a:xfrm rot="18456575">
            <a:off x="736353" y="1714780"/>
            <a:ext cx="1415138" cy="78435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29937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 it legal?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0337" y="1825624"/>
            <a:ext cx="11777032" cy="4806529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If you have illicit intent (</a:t>
            </a:r>
            <a:r>
              <a:rPr lang="en-US" dirty="0" err="1" smtClean="0"/>
              <a:t>eg</a:t>
            </a:r>
            <a:r>
              <a:rPr lang="en-US" dirty="0" smtClean="0"/>
              <a:t>, stealing info), then yes, most likely it is illegal</a:t>
            </a:r>
          </a:p>
          <a:p>
            <a:r>
              <a:rPr lang="en-US" i="1" dirty="0" smtClean="0"/>
              <a:t>However, depending on the country, accessing a </a:t>
            </a:r>
            <a:r>
              <a:rPr lang="en-US" i="1" dirty="0" err="1" smtClean="0"/>
              <a:t>WiFi</a:t>
            </a:r>
            <a:r>
              <a:rPr lang="en-US" i="1" dirty="0" smtClean="0"/>
              <a:t> is illegal if the owner of the </a:t>
            </a:r>
            <a:r>
              <a:rPr lang="en-US" i="1" dirty="0" err="1" smtClean="0"/>
              <a:t>WiFi</a:t>
            </a:r>
            <a:r>
              <a:rPr lang="en-US" i="1" dirty="0" smtClean="0"/>
              <a:t> does not give permission</a:t>
            </a:r>
          </a:p>
          <a:p>
            <a:r>
              <a:rPr lang="en-US" dirty="0" err="1" smtClean="0"/>
              <a:t>Eg</a:t>
            </a:r>
            <a:r>
              <a:rPr lang="en-US" dirty="0" smtClean="0"/>
              <a:t>, if someone connects to your </a:t>
            </a:r>
            <a:r>
              <a:rPr lang="en-US" dirty="0" err="1" smtClean="0"/>
              <a:t>WiFi</a:t>
            </a:r>
            <a:r>
              <a:rPr lang="en-US" dirty="0" smtClean="0"/>
              <a:t>, it might be </a:t>
            </a:r>
            <a:r>
              <a:rPr lang="en-US" i="1" dirty="0" smtClean="0"/>
              <a:t>them</a:t>
            </a:r>
            <a:r>
              <a:rPr lang="en-US" dirty="0" smtClean="0"/>
              <a:t> that are breaking the law</a:t>
            </a:r>
          </a:p>
          <a:p>
            <a:r>
              <a:rPr lang="en-US" dirty="0"/>
              <a:t>Florida 2005: man faced felony charges for </a:t>
            </a:r>
            <a:r>
              <a:rPr lang="en-US" dirty="0" smtClean="0"/>
              <a:t>using a </a:t>
            </a:r>
            <a:r>
              <a:rPr lang="en-US" dirty="0"/>
              <a:t>neighbor's internet connection </a:t>
            </a:r>
            <a:endParaRPr lang="en-US" dirty="0" smtClean="0"/>
          </a:p>
          <a:p>
            <a:r>
              <a:rPr lang="en-US" dirty="0" smtClean="0"/>
              <a:t>Put in a different way: if you forget the door of your house open, that does not authorize people passing by to come in…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06216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100" y="0"/>
            <a:ext cx="9321800" cy="1325563"/>
          </a:xfrm>
        </p:spPr>
        <p:txBody>
          <a:bodyPr/>
          <a:lstStyle/>
          <a:p>
            <a:r>
              <a:rPr lang="en-US" dirty="0" smtClean="0"/>
              <a:t>Let’s Talk About Sweden…</a:t>
            </a:r>
            <a:endParaRPr lang="en-US" dirty="0"/>
          </a:p>
        </p:txBody>
      </p:sp>
      <p:pic>
        <p:nvPicPr>
          <p:cNvPr id="2050" name="Picture 2" descr="Image result for swede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03827" y="1325563"/>
            <a:ext cx="5384346" cy="5384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068070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3830" y="638628"/>
            <a:ext cx="4775200" cy="5863772"/>
          </a:xfrm>
        </p:spPr>
        <p:txBody>
          <a:bodyPr/>
          <a:lstStyle/>
          <a:p>
            <a:r>
              <a:rPr lang="en-US" dirty="0" smtClean="0"/>
              <a:t>…and let’s talk of the “</a:t>
            </a:r>
            <a:r>
              <a:rPr lang="en-US" i="1" dirty="0" smtClean="0"/>
              <a:t>Folk </a:t>
            </a:r>
            <a:r>
              <a:rPr lang="en-US" i="1" dirty="0" err="1"/>
              <a:t>och</a:t>
            </a:r>
            <a:r>
              <a:rPr lang="en-US" i="1" dirty="0"/>
              <a:t> </a:t>
            </a:r>
            <a:r>
              <a:rPr lang="en-US" i="1" dirty="0" err="1" smtClean="0"/>
              <a:t>Försvar</a:t>
            </a:r>
            <a:r>
              <a:rPr lang="en-US" i="1" dirty="0" smtClean="0"/>
              <a:t>”  </a:t>
            </a:r>
            <a:r>
              <a:rPr lang="en-US" dirty="0" smtClean="0"/>
              <a:t>(</a:t>
            </a:r>
            <a:r>
              <a:rPr lang="en-US" dirty="0"/>
              <a:t>“People and Defense</a:t>
            </a:r>
            <a:r>
              <a:rPr lang="en-US" i="1" dirty="0" smtClean="0"/>
              <a:t>”) </a:t>
            </a:r>
            <a:r>
              <a:rPr lang="en-US" dirty="0" smtClean="0"/>
              <a:t>conference, which is the </a:t>
            </a:r>
            <a:r>
              <a:rPr lang="en-US" i="1" dirty="0" smtClean="0"/>
              <a:t>top security conference</a:t>
            </a:r>
            <a:r>
              <a:rPr lang="en-US" dirty="0" smtClean="0"/>
              <a:t> in Sweden</a:t>
            </a:r>
          </a:p>
          <a:p>
            <a:r>
              <a:rPr lang="en-US" dirty="0" smtClean="0"/>
              <a:t>Attendees of </a:t>
            </a:r>
            <a:r>
              <a:rPr lang="en-US" i="1" dirty="0" smtClean="0"/>
              <a:t>security experts</a:t>
            </a:r>
            <a:r>
              <a:rPr lang="en-US" dirty="0" smtClean="0"/>
              <a:t>, </a:t>
            </a:r>
            <a:r>
              <a:rPr lang="en-US" i="1" dirty="0" smtClean="0"/>
              <a:t>politicians </a:t>
            </a:r>
            <a:r>
              <a:rPr lang="en-US" dirty="0" smtClean="0"/>
              <a:t>(including ministers), </a:t>
            </a:r>
            <a:r>
              <a:rPr lang="en-US" i="1" dirty="0" smtClean="0"/>
              <a:t>journalists</a:t>
            </a:r>
            <a:r>
              <a:rPr lang="en-US" dirty="0" smtClean="0"/>
              <a:t>, etc.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4187" y="638628"/>
            <a:ext cx="6605314" cy="6092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88259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2015 Edition…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9313" y="1825625"/>
            <a:ext cx="11611429" cy="474934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Activists </a:t>
            </a:r>
            <a:r>
              <a:rPr lang="en-US" dirty="0" smtClean="0"/>
              <a:t>from Pirate Party did set up an open </a:t>
            </a:r>
            <a:r>
              <a:rPr lang="en-US" dirty="0" err="1" smtClean="0"/>
              <a:t>WiFi</a:t>
            </a:r>
            <a:r>
              <a:rPr lang="en-US" dirty="0" smtClean="0"/>
              <a:t> </a:t>
            </a:r>
            <a:r>
              <a:rPr lang="en-US" dirty="0"/>
              <a:t>called “</a:t>
            </a:r>
            <a:r>
              <a:rPr lang="en-US" i="1" dirty="0"/>
              <a:t>Open Guest</a:t>
            </a:r>
            <a:r>
              <a:rPr lang="en-US" dirty="0" smtClean="0"/>
              <a:t>”</a:t>
            </a:r>
          </a:p>
          <a:p>
            <a:r>
              <a:rPr lang="en-US" dirty="0" smtClean="0"/>
              <a:t>And of course most of the politicians and security “experts” used it…</a:t>
            </a:r>
          </a:p>
          <a:p>
            <a:r>
              <a:rPr lang="en-US" dirty="0" smtClean="0"/>
              <a:t>Why </a:t>
            </a:r>
            <a:r>
              <a:rPr lang="en-US" i="1" dirty="0" smtClean="0"/>
              <a:t>extremely bad</a:t>
            </a:r>
            <a:r>
              <a:rPr lang="en-US" dirty="0" smtClean="0"/>
              <a:t>? Accessing confidential emails from government servers using non-encrypted protocols…</a:t>
            </a:r>
          </a:p>
          <a:p>
            <a:r>
              <a:rPr lang="en-US" dirty="0">
                <a:hlinkClick r:id="rId2"/>
              </a:rPr>
              <a:t>https://falkvinge.net/2015/01/14/hilarious-activists-turn-tables-on-political-surveillance-hawks-wiretaps-them-with-honeypot-open-wi-fi-at-security-conference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751463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59816"/>
            <a:ext cx="10515600" cy="1325563"/>
          </a:xfrm>
        </p:spPr>
        <p:txBody>
          <a:bodyPr/>
          <a:lstStyle/>
          <a:p>
            <a:r>
              <a:rPr lang="en-US" dirty="0" smtClean="0"/>
              <a:t>Phishing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5635" y="1825625"/>
            <a:ext cx="11533909" cy="1975194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 smtClean="0"/>
              <a:t>“</a:t>
            </a:r>
            <a:r>
              <a:rPr lang="en-US" i="1" dirty="0" smtClean="0"/>
              <a:t>Phishing </a:t>
            </a:r>
            <a:r>
              <a:rPr lang="en-US" i="1" dirty="0"/>
              <a:t>is the attempt to obtain sensitive information such as usernames, passwords, and credit card details (and money), often for malicious reasons, by disguising as a trustworthy entity in an electronic communication</a:t>
            </a:r>
            <a:r>
              <a:rPr lang="en-US" dirty="0" smtClean="0"/>
              <a:t>.” Wikipedia</a:t>
            </a:r>
            <a:endParaRPr lang="en-US" dirty="0"/>
          </a:p>
        </p:txBody>
      </p:sp>
      <p:pic>
        <p:nvPicPr>
          <p:cNvPr id="1028" name="Picture 4" descr="Phishing comic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28511" y="4141065"/>
            <a:ext cx="8092926" cy="2571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767144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Site Phishing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439" y="1825624"/>
            <a:ext cx="11754997" cy="4784495"/>
          </a:xfrm>
        </p:spPr>
        <p:txBody>
          <a:bodyPr/>
          <a:lstStyle/>
          <a:p>
            <a:r>
              <a:rPr lang="en-US" dirty="0" smtClean="0"/>
              <a:t>Somehow you need to trick a user to visit one of your malicious servers</a:t>
            </a:r>
          </a:p>
          <a:p>
            <a:r>
              <a:rPr lang="en-US" dirty="0" smtClean="0"/>
              <a:t>You create a web page resembling the original target website (Facebook, Google, Amazon, their bank, </a:t>
            </a:r>
            <a:r>
              <a:rPr lang="en-US" dirty="0" err="1" smtClean="0"/>
              <a:t>etc</a:t>
            </a:r>
            <a:r>
              <a:rPr lang="en-US" dirty="0" smtClean="0"/>
              <a:t>)</a:t>
            </a:r>
          </a:p>
          <a:p>
            <a:r>
              <a:rPr lang="en-US" dirty="0" smtClean="0"/>
              <a:t>Log when they type login/password</a:t>
            </a:r>
          </a:p>
          <a:p>
            <a:r>
              <a:rPr lang="en-US" i="1" dirty="0" smtClean="0"/>
              <a:t>But how to trick a user to visit your web site?</a:t>
            </a:r>
          </a:p>
          <a:p>
            <a:r>
              <a:rPr lang="en-US" dirty="0" smtClean="0"/>
              <a:t>Can use DNS poisoning</a:t>
            </a:r>
          </a:p>
          <a:p>
            <a:r>
              <a:rPr lang="en-US" dirty="0" smtClean="0"/>
              <a:t>Can use web “</a:t>
            </a:r>
            <a:r>
              <a:rPr lang="en-US" i="1" dirty="0" smtClean="0"/>
              <a:t>links</a:t>
            </a:r>
            <a:r>
              <a:rPr lang="en-US" dirty="0" smtClean="0"/>
              <a:t>” in emails/chats/etc.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483883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ultimate phishing email???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63963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8303" y="594911"/>
            <a:ext cx="5684703" cy="5582052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Who would have the strength to restrain from compulsory clicking that link without thinking twice???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7525" y="286439"/>
            <a:ext cx="5521571" cy="6389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18108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3113" y="54882"/>
            <a:ext cx="11658601" cy="1440089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But the link is actually pointing to your evil web site… on which you are running a clone login page of Facebook…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143" y="1673195"/>
            <a:ext cx="10538958" cy="4558650"/>
          </a:xfrm>
          <a:prstGeom prst="rect">
            <a:avLst/>
          </a:prstGeom>
        </p:spPr>
      </p:pic>
      <p:sp>
        <p:nvSpPr>
          <p:cNvPr id="5" name="Notched Right Arrow 4"/>
          <p:cNvSpPr/>
          <p:nvPr/>
        </p:nvSpPr>
        <p:spPr>
          <a:xfrm rot="13386108">
            <a:off x="4917656" y="3898322"/>
            <a:ext cx="2309513" cy="1157122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575826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8805" y="248597"/>
            <a:ext cx="9476514" cy="6376555"/>
          </a:xfrm>
          <a:prstGeom prst="rect">
            <a:avLst/>
          </a:prstGeom>
        </p:spPr>
      </p:pic>
      <p:sp>
        <p:nvSpPr>
          <p:cNvPr id="5" name="Notched Right Arrow 4"/>
          <p:cNvSpPr/>
          <p:nvPr/>
        </p:nvSpPr>
        <p:spPr>
          <a:xfrm rot="19326688">
            <a:off x="-58899" y="835808"/>
            <a:ext cx="2309513" cy="1157122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2792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Hostnames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1168" y="1825624"/>
            <a:ext cx="11777472" cy="4858639"/>
          </a:xfrm>
        </p:spPr>
        <p:txBody>
          <a:bodyPr/>
          <a:lstStyle/>
          <a:p>
            <a:r>
              <a:rPr lang="en-US" dirty="0" smtClean="0"/>
              <a:t>Network/Transport protocols like TCP/IP have </a:t>
            </a:r>
            <a:r>
              <a:rPr lang="en-US" b="1" dirty="0" smtClean="0"/>
              <a:t>NO</a:t>
            </a:r>
            <a:r>
              <a:rPr lang="en-US" dirty="0" smtClean="0"/>
              <a:t> knowledge of </a:t>
            </a:r>
            <a:r>
              <a:rPr lang="en-US" i="1" dirty="0" smtClean="0"/>
              <a:t>hostnames</a:t>
            </a:r>
            <a:r>
              <a:rPr lang="en-US" dirty="0" smtClean="0"/>
              <a:t> like </a:t>
            </a:r>
            <a:r>
              <a:rPr lang="en-US" dirty="0" smtClean="0">
                <a:hlinkClick r:id="rId2"/>
              </a:rPr>
              <a:t>www.google.com</a:t>
            </a:r>
            <a:r>
              <a:rPr lang="en-US" dirty="0" smtClean="0"/>
              <a:t> or </a:t>
            </a:r>
            <a:r>
              <a:rPr lang="en-US" dirty="0" smtClean="0">
                <a:hlinkClick r:id="rId3"/>
              </a:rPr>
              <a:t>www.facebook.com</a:t>
            </a:r>
            <a:r>
              <a:rPr lang="en-US" dirty="0" smtClean="0"/>
              <a:t> </a:t>
            </a:r>
          </a:p>
          <a:p>
            <a:r>
              <a:rPr lang="en-US" dirty="0" smtClean="0"/>
              <a:t>But asking users to remember and manually type IP addresses </a:t>
            </a:r>
            <a:r>
              <a:rPr lang="en-US" dirty="0"/>
              <a:t>like </a:t>
            </a:r>
            <a:r>
              <a:rPr lang="en-US" dirty="0" smtClean="0"/>
              <a:t>172.217.21.142 is not viable</a:t>
            </a:r>
          </a:p>
          <a:p>
            <a:r>
              <a:rPr lang="en-US" dirty="0" smtClean="0"/>
              <a:t>Need something that can </a:t>
            </a:r>
            <a:r>
              <a:rPr lang="en-US" i="1" dirty="0" smtClean="0"/>
              <a:t>translate/map</a:t>
            </a:r>
            <a:r>
              <a:rPr lang="en-US" dirty="0" smtClean="0"/>
              <a:t> from hostnames to IP addresses</a:t>
            </a:r>
          </a:p>
          <a:p>
            <a:r>
              <a:rPr lang="en-US" dirty="0" smtClean="0"/>
              <a:t>Also extra benefit that you can change IP addresses without the need of clients to update (as they use the hostnames)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965030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1836" y="212832"/>
            <a:ext cx="7954752" cy="6429708"/>
          </a:xfrm>
          <a:prstGeom prst="rect">
            <a:avLst/>
          </a:prstGeom>
        </p:spPr>
      </p:pic>
      <p:sp>
        <p:nvSpPr>
          <p:cNvPr id="5" name="Notched Right Arrow 4"/>
          <p:cNvSpPr/>
          <p:nvPr/>
        </p:nvSpPr>
        <p:spPr>
          <a:xfrm rot="17117157">
            <a:off x="2949096" y="3645750"/>
            <a:ext cx="1725479" cy="980639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48405" y="355159"/>
            <a:ext cx="3568721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The POST in that HTML form does point to your server, where you can analyze if any sent data is a login/password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95999430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7355" y="184111"/>
            <a:ext cx="11632895" cy="972659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smtClean="0"/>
              <a:t>After first login attempt and password stolen, redirect to real website, so user would not suspect of what happened…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7099" y="1256270"/>
            <a:ext cx="7584825" cy="5601730"/>
          </a:xfrm>
          <a:prstGeom prst="rect">
            <a:avLst/>
          </a:prstGeom>
        </p:spPr>
      </p:pic>
      <p:sp>
        <p:nvSpPr>
          <p:cNvPr id="5" name="Notched Right Arrow 4"/>
          <p:cNvSpPr/>
          <p:nvPr/>
        </p:nvSpPr>
        <p:spPr>
          <a:xfrm rot="19253347">
            <a:off x="1814359" y="1591139"/>
            <a:ext cx="1725479" cy="980639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80593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629" y="446767"/>
            <a:ext cx="4256314" cy="6032501"/>
          </a:xfrm>
        </p:spPr>
        <p:txBody>
          <a:bodyPr/>
          <a:lstStyle/>
          <a:p>
            <a:r>
              <a:rPr lang="en-US" dirty="0" smtClean="0"/>
              <a:t>But it sounds like a lot of work…</a:t>
            </a:r>
          </a:p>
          <a:p>
            <a:r>
              <a:rPr lang="en-US" dirty="0" smtClean="0"/>
              <a:t>Well, there are tools like </a:t>
            </a:r>
            <a:r>
              <a:rPr lang="en-US" i="1" dirty="0" err="1" smtClean="0"/>
              <a:t>setoolkit</a:t>
            </a:r>
            <a:r>
              <a:rPr lang="en-US" dirty="0" smtClean="0"/>
              <a:t> that can automate it</a:t>
            </a:r>
          </a:p>
          <a:p>
            <a:r>
              <a:rPr lang="en-US" dirty="0" smtClean="0"/>
              <a:t>Creating a phishing site just takes a couple of minutes…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7073" y="548368"/>
            <a:ext cx="7384927" cy="593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60870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9221" y="845124"/>
            <a:ext cx="7573179" cy="5676862"/>
          </a:xfrm>
        </p:spPr>
        <p:txBody>
          <a:bodyPr>
            <a:normAutofit lnSpcReduction="10000"/>
          </a:bodyPr>
          <a:lstStyle/>
          <a:p>
            <a:r>
              <a:rPr lang="en-US" b="1" dirty="0" smtClean="0"/>
              <a:t>DO NOT DO IT</a:t>
            </a:r>
          </a:p>
          <a:p>
            <a:r>
              <a:rPr lang="en-US" dirty="0" smtClean="0"/>
              <a:t>It is </a:t>
            </a:r>
            <a:r>
              <a:rPr lang="en-US" b="1" dirty="0" smtClean="0"/>
              <a:t>ILLEGAL</a:t>
            </a:r>
            <a:r>
              <a:rPr lang="en-US" dirty="0" smtClean="0"/>
              <a:t>, so target could call the police on you…</a:t>
            </a:r>
          </a:p>
          <a:p>
            <a:r>
              <a:rPr lang="en-US" dirty="0" smtClean="0"/>
              <a:t>But, if you still do it, and have the brilliant idea to do it to your </a:t>
            </a:r>
            <a:r>
              <a:rPr lang="en-US" i="1" dirty="0" smtClean="0"/>
              <a:t>boyfriend/girlfriend</a:t>
            </a:r>
            <a:r>
              <a:rPr lang="en-US" dirty="0" smtClean="0"/>
              <a:t> as a prank, the police will be the least of your problems…</a:t>
            </a:r>
          </a:p>
          <a:p>
            <a:r>
              <a:rPr lang="en-US" dirty="0" smtClean="0"/>
              <a:t>However, it will be the exercise for this week, between knowing students (but do not use your real passwords…)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26266" y="205740"/>
            <a:ext cx="3639026" cy="6469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61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55497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7285" y="243567"/>
            <a:ext cx="11571516" cy="3443062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But would not the user see that the URL is weird???</a:t>
            </a:r>
          </a:p>
          <a:p>
            <a:r>
              <a:rPr lang="en-US" dirty="0" smtClean="0"/>
              <a:t>Most people will have no clue…</a:t>
            </a:r>
          </a:p>
          <a:p>
            <a:r>
              <a:rPr lang="en-US" dirty="0" smtClean="0"/>
              <a:t>To be more </a:t>
            </a:r>
            <a:r>
              <a:rPr lang="en-US" i="1" dirty="0" smtClean="0"/>
              <a:t>stealthy</a:t>
            </a:r>
            <a:r>
              <a:rPr lang="en-US" dirty="0" smtClean="0"/>
              <a:t>, you could register a hostname which is similar to the target</a:t>
            </a:r>
          </a:p>
          <a:p>
            <a:r>
              <a:rPr lang="en-US" dirty="0" smtClean="0"/>
              <a:t>What happen if you type “</a:t>
            </a:r>
            <a:r>
              <a:rPr lang="en-US" i="1" dirty="0" smtClean="0"/>
              <a:t>facebok.com</a:t>
            </a:r>
            <a:r>
              <a:rPr lang="en-US" dirty="0" smtClean="0"/>
              <a:t>” (missing an “o”) in the browser?</a:t>
            </a:r>
          </a:p>
          <a:p>
            <a:r>
              <a:rPr lang="en-US" dirty="0" smtClean="0"/>
              <a:t>To avoid phishing attacks, when you buy a hostname, also needs to buy hostnames that are similar (</a:t>
            </a:r>
            <a:r>
              <a:rPr lang="en-US" dirty="0" err="1" smtClean="0"/>
              <a:t>eg</a:t>
            </a:r>
            <a:r>
              <a:rPr lang="en-US" dirty="0" smtClean="0"/>
              <a:t> typos)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7"/>
          <a:stretch/>
        </p:blipFill>
        <p:spPr>
          <a:xfrm>
            <a:off x="193627" y="3994331"/>
            <a:ext cx="11795174" cy="2834640"/>
          </a:xfrm>
          <a:prstGeom prst="rect">
            <a:avLst/>
          </a:prstGeom>
        </p:spPr>
      </p:pic>
      <p:sp>
        <p:nvSpPr>
          <p:cNvPr id="5" name="Notched Right Arrow 4"/>
          <p:cNvSpPr/>
          <p:nvPr/>
        </p:nvSpPr>
        <p:spPr>
          <a:xfrm rot="19326688">
            <a:off x="681019" y="4581542"/>
            <a:ext cx="2309513" cy="1157122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28777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544" y="125361"/>
            <a:ext cx="11813850" cy="5855110"/>
          </a:xfrm>
          <a:prstGeom prst="rect">
            <a:avLst/>
          </a:prstGeom>
        </p:spPr>
      </p:pic>
      <p:sp>
        <p:nvSpPr>
          <p:cNvPr id="5" name="Right Arrow 4"/>
          <p:cNvSpPr/>
          <p:nvPr/>
        </p:nvSpPr>
        <p:spPr>
          <a:xfrm rot="18796739">
            <a:off x="862781" y="1475391"/>
            <a:ext cx="1843548" cy="10397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70400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022" y="2261264"/>
            <a:ext cx="11372878" cy="3574333"/>
          </a:xfrm>
          <a:prstGeom prst="rect">
            <a:avLst/>
          </a:prstGeom>
        </p:spPr>
      </p:pic>
      <p:sp>
        <p:nvSpPr>
          <p:cNvPr id="5" name="Right Arrow 4"/>
          <p:cNvSpPr/>
          <p:nvPr/>
        </p:nvSpPr>
        <p:spPr>
          <a:xfrm rot="18607439">
            <a:off x="-108852" y="3650193"/>
            <a:ext cx="1800897" cy="10397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261257" y="377371"/>
            <a:ext cx="1171302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Still visiting </a:t>
            </a:r>
            <a:r>
              <a:rPr lang="en-US" sz="4000" dirty="0" smtClean="0">
                <a:hlinkClick r:id="rId3"/>
              </a:rPr>
              <a:t>www.apple.com</a:t>
            </a:r>
            <a:r>
              <a:rPr lang="en-US" sz="4000" dirty="0" smtClean="0"/>
              <a:t>, but this time the page looks slightly different… </a:t>
            </a:r>
            <a:r>
              <a:rPr lang="en-US" sz="4000" dirty="0" err="1" smtClean="0"/>
              <a:t>isn’it</a:t>
            </a:r>
            <a:r>
              <a:rPr lang="en-US" sz="4000" dirty="0" smtClean="0"/>
              <a:t>?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400616710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the heck is going on???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5973" y="1825624"/>
            <a:ext cx="11651227" cy="4792890"/>
          </a:xfrm>
        </p:spPr>
        <p:txBody>
          <a:bodyPr>
            <a:noAutofit/>
          </a:bodyPr>
          <a:lstStyle/>
          <a:p>
            <a:r>
              <a:rPr lang="en-US" sz="2800" dirty="0" smtClean="0"/>
              <a:t>The web page is obviously not the real </a:t>
            </a:r>
            <a:r>
              <a:rPr lang="en-US" sz="2800" dirty="0" smtClean="0">
                <a:hlinkClick r:id="rId2"/>
              </a:rPr>
              <a:t>www.apple.com</a:t>
            </a:r>
            <a:endParaRPr lang="en-US" sz="2800" dirty="0" smtClean="0"/>
          </a:p>
          <a:p>
            <a:r>
              <a:rPr lang="en-US" sz="2800" dirty="0" smtClean="0"/>
              <a:t>The actual page </a:t>
            </a:r>
            <a:r>
              <a:rPr lang="en-US" sz="2800" dirty="0"/>
              <a:t>is </a:t>
            </a:r>
            <a:r>
              <a:rPr lang="en-US" sz="2800" dirty="0" smtClean="0">
                <a:hlinkClick r:id="rId3"/>
              </a:rPr>
              <a:t>www.xn-</a:t>
            </a:r>
            <a:r>
              <a:rPr lang="en-US" sz="2800" dirty="0">
                <a:hlinkClick r:id="rId3"/>
              </a:rPr>
              <a:t>-</a:t>
            </a:r>
            <a:r>
              <a:rPr lang="en-US" sz="2800" dirty="0" smtClean="0">
                <a:hlinkClick r:id="rId3"/>
              </a:rPr>
              <a:t>80ak6aa92e.com</a:t>
            </a:r>
            <a:endParaRPr lang="en-US" sz="2800" dirty="0" smtClean="0"/>
          </a:p>
          <a:p>
            <a:r>
              <a:rPr lang="en-US" sz="2800" i="1" dirty="0" smtClean="0"/>
              <a:t>Punycode</a:t>
            </a:r>
            <a:r>
              <a:rPr lang="en-US" sz="2800" dirty="0" smtClean="0"/>
              <a:t>: way to express UNICODE symbols with subset of ASCII for URLs</a:t>
            </a:r>
          </a:p>
          <a:p>
            <a:r>
              <a:rPr lang="en-US" sz="2800" dirty="0" smtClean="0"/>
              <a:t>Important for displaying URLs with symbols from Chinese, Japanese, etc.</a:t>
            </a:r>
          </a:p>
          <a:p>
            <a:pPr lvl="1"/>
            <a:r>
              <a:rPr lang="en-US" sz="2000" dirty="0" err="1" smtClean="0"/>
              <a:t>Eg</a:t>
            </a:r>
            <a:r>
              <a:rPr lang="en-US" sz="2000" dirty="0"/>
              <a:t>, </a:t>
            </a:r>
            <a:r>
              <a:rPr lang="en-US" sz="2000" dirty="0" smtClean="0"/>
              <a:t>“</a:t>
            </a:r>
            <a:r>
              <a:rPr lang="en-US" sz="2000" dirty="0" err="1" smtClean="0"/>
              <a:t>xn</a:t>
            </a:r>
            <a:r>
              <a:rPr lang="en-US" sz="2000" dirty="0" smtClean="0"/>
              <a:t>-</a:t>
            </a:r>
            <a:r>
              <a:rPr lang="en-US" sz="2000" dirty="0"/>
              <a:t>-</a:t>
            </a:r>
            <a:r>
              <a:rPr lang="en-US" sz="2000" dirty="0" smtClean="0"/>
              <a:t>s7y.co” gets displayed in a browser URL bar with “</a:t>
            </a:r>
            <a:r>
              <a:rPr lang="ja-JP" altLang="en-US" sz="2000" dirty="0" smtClean="0"/>
              <a:t>短</a:t>
            </a:r>
            <a:r>
              <a:rPr lang="en-US" altLang="ja-JP" sz="2000" dirty="0"/>
              <a:t>.</a:t>
            </a:r>
            <a:r>
              <a:rPr lang="en-US" sz="2000" dirty="0" smtClean="0"/>
              <a:t>co”</a:t>
            </a:r>
          </a:p>
          <a:p>
            <a:r>
              <a:rPr lang="en-US" sz="2800" dirty="0" smtClean="0"/>
              <a:t>Cyrillic (</a:t>
            </a:r>
            <a:r>
              <a:rPr lang="en-US" sz="2800" dirty="0"/>
              <a:t>R</a:t>
            </a:r>
            <a:r>
              <a:rPr lang="en-US" sz="2800" dirty="0" smtClean="0"/>
              <a:t>ussia) has many symbols that are similar to </a:t>
            </a:r>
            <a:r>
              <a:rPr lang="en-US" sz="2800" dirty="0"/>
              <a:t>L</a:t>
            </a:r>
            <a:r>
              <a:rPr lang="en-US" sz="2800" dirty="0" smtClean="0"/>
              <a:t>atin ones, but different Unicode values, </a:t>
            </a:r>
            <a:r>
              <a:rPr lang="en-US" sz="2800" dirty="0" err="1" smtClean="0"/>
              <a:t>eg</a:t>
            </a:r>
            <a:r>
              <a:rPr lang="en-US" sz="2800" dirty="0"/>
              <a:t> Cyrillic "а" (U+0430) </a:t>
            </a:r>
            <a:r>
              <a:rPr lang="en-US" sz="2800" dirty="0" smtClean="0"/>
              <a:t>is different from ASCII </a:t>
            </a:r>
            <a:r>
              <a:rPr lang="en-US" sz="2800" dirty="0"/>
              <a:t>"a" (U+0061)</a:t>
            </a:r>
          </a:p>
          <a:p>
            <a:r>
              <a:rPr lang="en-US" sz="2800" dirty="0" smtClean="0"/>
              <a:t>“</a:t>
            </a:r>
            <a:r>
              <a:rPr lang="en-US" sz="2800" dirty="0" err="1" smtClean="0"/>
              <a:t>xn</a:t>
            </a:r>
            <a:r>
              <a:rPr lang="en-US" sz="2800" dirty="0" smtClean="0"/>
              <a:t>-</a:t>
            </a:r>
            <a:r>
              <a:rPr lang="en-US" sz="2800" dirty="0"/>
              <a:t>-</a:t>
            </a:r>
            <a:r>
              <a:rPr lang="en-US" sz="2800" dirty="0" smtClean="0"/>
              <a:t>80ak6aa92e” is representation of “apple” in </a:t>
            </a:r>
            <a:r>
              <a:rPr lang="en-US" sz="2800" dirty="0" err="1" smtClean="0"/>
              <a:t>punycode</a:t>
            </a:r>
            <a:r>
              <a:rPr lang="en-US" sz="2800" dirty="0" smtClean="0"/>
              <a:t> using only Cyrillic letters/fonts</a:t>
            </a:r>
          </a:p>
          <a:p>
            <a:r>
              <a:rPr lang="en-US" sz="2800" dirty="0" smtClean="0"/>
              <a:t>At time of writing this slide, issue fixed in Chrome but not Firefox…</a:t>
            </a:r>
          </a:p>
        </p:txBody>
      </p:sp>
    </p:spTree>
    <p:extLst>
      <p:ext uri="{BB962C8B-B14F-4D97-AF65-F5344CB8AC3E}">
        <p14:creationId xmlns:p14="http://schemas.microsoft.com/office/powerpoint/2010/main" val="320206245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50" y="79375"/>
            <a:ext cx="11834812" cy="6778625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497713" y="567158"/>
            <a:ext cx="462988" cy="636607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8327989" y="1294431"/>
            <a:ext cx="462988" cy="636607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2469720" y="553654"/>
            <a:ext cx="462988" cy="636607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8339561" y="572944"/>
            <a:ext cx="462988" cy="636607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10326548" y="2015923"/>
            <a:ext cx="462988" cy="636607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7388508" y="1317583"/>
            <a:ext cx="462988" cy="636607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1279530" y="1294431"/>
            <a:ext cx="462988" cy="636607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4294208" y="1286716"/>
            <a:ext cx="694481" cy="729207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2469720" y="2025566"/>
            <a:ext cx="462988" cy="636607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358815" y="4867153"/>
            <a:ext cx="775504" cy="734993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1478157" y="2731619"/>
            <a:ext cx="462988" cy="636607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11090475" y="4855579"/>
            <a:ext cx="896011" cy="675188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7372109" y="2015922"/>
            <a:ext cx="462988" cy="636607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4409954" y="2025566"/>
            <a:ext cx="462988" cy="636607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497713" y="2015923"/>
            <a:ext cx="462988" cy="636607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5412130" y="2025566"/>
            <a:ext cx="462988" cy="636607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3442723" y="2015921"/>
            <a:ext cx="462988" cy="636607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9042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Domain Name System (DNS)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8025" y="1825625"/>
            <a:ext cx="11790095" cy="4809844"/>
          </a:xfrm>
        </p:spPr>
        <p:txBody>
          <a:bodyPr/>
          <a:lstStyle/>
          <a:p>
            <a:r>
              <a:rPr lang="en-US" i="1" dirty="0" smtClean="0"/>
              <a:t>Application</a:t>
            </a:r>
            <a:r>
              <a:rPr lang="en-US" dirty="0" smtClean="0"/>
              <a:t> Layer protocol used to find IP addresses from hostnames</a:t>
            </a:r>
          </a:p>
          <a:p>
            <a:r>
              <a:rPr lang="en-US" dirty="0" smtClean="0"/>
              <a:t>There exists DNS servers that can be contacted to do the hostname mapping</a:t>
            </a:r>
          </a:p>
          <a:p>
            <a:r>
              <a:rPr lang="en-US" i="1" dirty="0" smtClean="0"/>
              <a:t>ICANN: Internet Corporation for Assigned Names and Numbers</a:t>
            </a:r>
          </a:p>
          <a:p>
            <a:r>
              <a:rPr lang="en-US" dirty="0" smtClean="0"/>
              <a:t>You can pay a fee to register a hostname, and choose to map it to an IP address of your choice </a:t>
            </a:r>
          </a:p>
        </p:txBody>
      </p:sp>
    </p:spTree>
    <p:extLst>
      <p:ext uri="{BB962C8B-B14F-4D97-AF65-F5344CB8AC3E}">
        <p14:creationId xmlns:p14="http://schemas.microsoft.com/office/powerpoint/2010/main" val="10518423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For Next Week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668" y="1690687"/>
            <a:ext cx="3910872" cy="505620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764024" y="1864298"/>
            <a:ext cx="717804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3200" dirty="0"/>
              <a:t>Book </a:t>
            </a:r>
            <a:r>
              <a:rPr lang="en-US" sz="3200" dirty="0" smtClean="0"/>
              <a:t>pages: 270-286, 349-350</a:t>
            </a:r>
          </a:p>
          <a:p>
            <a:pPr marL="457200" indent="-457200">
              <a:buFont typeface="Arial" charset="0"/>
              <a:buChar char="•"/>
            </a:pPr>
            <a:r>
              <a:rPr lang="en-US" sz="3200" dirty="0" smtClean="0"/>
              <a:t>Note: when I tell you to </a:t>
            </a:r>
            <a:r>
              <a:rPr lang="en-US" sz="3200" b="1" dirty="0" smtClean="0"/>
              <a:t>study</a:t>
            </a:r>
            <a:r>
              <a:rPr lang="en-US" sz="3200" dirty="0" smtClean="0"/>
              <a:t> some specific pages in the book, it would be good if you also </a:t>
            </a:r>
            <a:r>
              <a:rPr lang="en-US" sz="3200" i="1" dirty="0" smtClean="0"/>
              <a:t>read</a:t>
            </a:r>
            <a:r>
              <a:rPr lang="en-US" sz="3200" dirty="0" smtClean="0"/>
              <a:t> the other pages in the same chapter at least once </a:t>
            </a:r>
          </a:p>
          <a:p>
            <a:pPr marL="457200" indent="-457200">
              <a:buFont typeface="Arial" charset="0"/>
              <a:buChar char="•"/>
            </a:pPr>
            <a:r>
              <a:rPr lang="en-US" sz="3200" dirty="0"/>
              <a:t>Exercises for Lesson 7</a:t>
            </a:r>
            <a:r>
              <a:rPr lang="en-US" sz="3200" dirty="0" smtClean="0"/>
              <a:t> </a:t>
            </a:r>
            <a:r>
              <a:rPr lang="en-US" sz="3200" dirty="0"/>
              <a:t>on </a:t>
            </a:r>
            <a:r>
              <a:rPr lang="en-US" sz="3200" dirty="0" smtClean="0"/>
              <a:t>GitHub repository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560876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431" y="0"/>
            <a:ext cx="6456644" cy="679608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000875" y="228599"/>
            <a:ext cx="49911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Registering a domain mapped to an IP address of your choice is not particularly expensive: </a:t>
            </a:r>
            <a:r>
              <a:rPr lang="en-US" sz="3200" dirty="0" err="1" smtClean="0"/>
              <a:t>eg</a:t>
            </a:r>
            <a:r>
              <a:rPr lang="en-US" sz="3200" dirty="0" smtClean="0"/>
              <a:t> 139 NOK per year for a “.no” address </a:t>
            </a:r>
          </a:p>
          <a:p>
            <a:endParaRPr lang="en-US" sz="3200" dirty="0"/>
          </a:p>
          <a:p>
            <a:r>
              <a:rPr lang="en-US" sz="3200" dirty="0" smtClean="0"/>
              <a:t>For example, I used it to register “arcuriandrea.org”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9275935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Hierarchy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3221" y="1825625"/>
            <a:ext cx="11709175" cy="4351338"/>
          </a:xfrm>
        </p:spPr>
        <p:txBody>
          <a:bodyPr/>
          <a:lstStyle/>
          <a:p>
            <a:r>
              <a:rPr lang="en-US" dirty="0" smtClean="0"/>
              <a:t>Domain names are organized in a hierarchy, which is read from </a:t>
            </a:r>
            <a:r>
              <a:rPr lang="en-US" i="1" dirty="0" smtClean="0"/>
              <a:t>right</a:t>
            </a:r>
            <a:r>
              <a:rPr lang="en-US" dirty="0" smtClean="0"/>
              <a:t> to </a:t>
            </a:r>
            <a:r>
              <a:rPr lang="en-US" i="1" dirty="0" smtClean="0"/>
              <a:t>left</a:t>
            </a:r>
          </a:p>
          <a:p>
            <a:r>
              <a:rPr lang="en-US" dirty="0" smtClean="0"/>
              <a:t>Consider </a:t>
            </a:r>
            <a:r>
              <a:rPr lang="en-US" dirty="0"/>
              <a:t>the hostname “</a:t>
            </a:r>
            <a:r>
              <a:rPr lang="en-US" i="1" dirty="0"/>
              <a:t>kristiania.no</a:t>
            </a:r>
            <a:r>
              <a:rPr lang="en-US" dirty="0" smtClean="0"/>
              <a:t>”</a:t>
            </a:r>
          </a:p>
          <a:p>
            <a:r>
              <a:rPr lang="en-US" dirty="0" smtClean="0"/>
              <a:t>“</a:t>
            </a:r>
            <a:r>
              <a:rPr lang="en-US" i="1" dirty="0" smtClean="0"/>
              <a:t>no</a:t>
            </a:r>
            <a:r>
              <a:rPr lang="en-US" dirty="0" smtClean="0"/>
              <a:t>”:</a:t>
            </a:r>
            <a:r>
              <a:rPr lang="en-US" dirty="0"/>
              <a:t> </a:t>
            </a:r>
            <a:r>
              <a:rPr lang="en-US" dirty="0" smtClean="0"/>
              <a:t>is a top-level domain, representing Norway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ountries have their own, like “</a:t>
            </a:r>
            <a:r>
              <a:rPr lang="en-US" i="1" dirty="0" smtClean="0"/>
              <a:t>au</a:t>
            </a:r>
            <a:r>
              <a:rPr lang="en-US" dirty="0" smtClean="0"/>
              <a:t>” for Australia and “</a:t>
            </a:r>
            <a:r>
              <a:rPr lang="en-US" i="1" dirty="0" smtClean="0"/>
              <a:t>it</a:t>
            </a:r>
            <a:r>
              <a:rPr lang="en-US" dirty="0" smtClean="0"/>
              <a:t>” for Italy</a:t>
            </a:r>
          </a:p>
          <a:p>
            <a:pPr lvl="1"/>
            <a:r>
              <a:rPr lang="en-US" dirty="0" smtClean="0"/>
              <a:t>There also generic ones like “</a:t>
            </a:r>
            <a:r>
              <a:rPr lang="en-US" i="1" dirty="0" smtClean="0"/>
              <a:t>com</a:t>
            </a:r>
            <a:r>
              <a:rPr lang="en-US" dirty="0" smtClean="0"/>
              <a:t>” and “</a:t>
            </a:r>
            <a:r>
              <a:rPr lang="en-US" i="1" dirty="0" smtClean="0"/>
              <a:t>org</a:t>
            </a:r>
            <a:r>
              <a:rPr lang="en-US" dirty="0" smtClean="0"/>
              <a:t>”</a:t>
            </a:r>
          </a:p>
          <a:p>
            <a:r>
              <a:rPr lang="en-US" i="1" dirty="0" smtClean="0"/>
              <a:t>“kristiania.no</a:t>
            </a:r>
            <a:r>
              <a:rPr lang="en-US" dirty="0" smtClean="0"/>
              <a:t>”: a subdomain of “</a:t>
            </a:r>
            <a:r>
              <a:rPr lang="en-US" i="1" dirty="0" smtClean="0"/>
              <a:t>no</a:t>
            </a:r>
            <a:r>
              <a:rPr lang="en-US" dirty="0" smtClean="0"/>
              <a:t>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514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about “www”?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4209" y="1825625"/>
            <a:ext cx="11838648" cy="4866488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WWW stands for </a:t>
            </a:r>
            <a:r>
              <a:rPr lang="en-US" i="1" dirty="0"/>
              <a:t>World Wide </a:t>
            </a:r>
            <a:r>
              <a:rPr lang="en-US" i="1" dirty="0" smtClean="0"/>
              <a:t>Web</a:t>
            </a:r>
          </a:p>
          <a:p>
            <a:r>
              <a:rPr lang="en-US" dirty="0" smtClean="0"/>
              <a:t>“</a:t>
            </a:r>
            <a:r>
              <a:rPr lang="en-US" i="1" dirty="0" smtClean="0"/>
              <a:t>www.kristiania.no</a:t>
            </a:r>
            <a:r>
              <a:rPr lang="en-US" dirty="0" smtClean="0"/>
              <a:t>” is a subdomain of “</a:t>
            </a:r>
            <a:r>
              <a:rPr lang="en-US" i="1" dirty="0" smtClean="0"/>
              <a:t>kristiania.no</a:t>
            </a:r>
            <a:r>
              <a:rPr lang="en-US" dirty="0" smtClean="0"/>
              <a:t>”</a:t>
            </a:r>
          </a:p>
          <a:p>
            <a:pPr lvl="1"/>
            <a:r>
              <a:rPr lang="en-US" dirty="0" smtClean="0"/>
              <a:t>they are 2 DIFFERENT hostnames</a:t>
            </a:r>
          </a:p>
          <a:p>
            <a:pPr lvl="1"/>
            <a:r>
              <a:rPr lang="en-US" dirty="0"/>
              <a:t>t</a:t>
            </a:r>
            <a:r>
              <a:rPr lang="en-US" dirty="0" smtClean="0"/>
              <a:t>hey can be mapped to same IP address, or different ones </a:t>
            </a:r>
          </a:p>
          <a:p>
            <a:pPr lvl="2"/>
            <a:r>
              <a:rPr lang="en-US" dirty="0" smtClean="0"/>
              <a:t>although it is more common to use 301 HTTP permanent redirection (will see later in the course) </a:t>
            </a:r>
          </a:p>
          <a:p>
            <a:r>
              <a:rPr lang="en-US" dirty="0" smtClean="0"/>
              <a:t>Why? </a:t>
            </a:r>
          </a:p>
          <a:p>
            <a:pPr lvl="1"/>
            <a:r>
              <a:rPr lang="en-US" dirty="0" smtClean="0"/>
              <a:t>Historical reasons, to make clear that “</a:t>
            </a:r>
            <a:r>
              <a:rPr lang="en-US" i="1" dirty="0" smtClean="0"/>
              <a:t>www.foo.com</a:t>
            </a:r>
            <a:r>
              <a:rPr lang="en-US" dirty="0" smtClean="0"/>
              <a:t>” was something you could type in this revolutionary new thing called internet browser… just using a “</a:t>
            </a:r>
            <a:r>
              <a:rPr lang="en-US" i="1" dirty="0" smtClean="0"/>
              <a:t>.com</a:t>
            </a:r>
            <a:r>
              <a:rPr lang="en-US" dirty="0" smtClean="0"/>
              <a:t>” was not </a:t>
            </a:r>
            <a:r>
              <a:rPr lang="en-US" dirty="0"/>
              <a:t>clear enough when </a:t>
            </a:r>
            <a:r>
              <a:rPr lang="en-US" dirty="0" smtClean="0"/>
              <a:t>internet was first introduced in the 80s/90s</a:t>
            </a:r>
          </a:p>
          <a:p>
            <a:pPr lvl="1"/>
            <a:r>
              <a:rPr lang="en-US" dirty="0" smtClean="0"/>
              <a:t>Might have different servers for different applications (</a:t>
            </a:r>
            <a:r>
              <a:rPr lang="en-US" dirty="0" err="1" smtClean="0"/>
              <a:t>eg</a:t>
            </a:r>
            <a:r>
              <a:rPr lang="en-US" dirty="0" smtClean="0"/>
              <a:t> email server) and want to use same main domain “</a:t>
            </a:r>
            <a:r>
              <a:rPr lang="en-US" i="1" dirty="0" smtClean="0"/>
              <a:t>foo.com</a:t>
            </a:r>
            <a:r>
              <a:rPr lang="en-US" dirty="0" smtClean="0"/>
              <a:t>”, where “</a:t>
            </a:r>
            <a:r>
              <a:rPr lang="en-US" i="1" dirty="0" smtClean="0"/>
              <a:t>www.foo.com</a:t>
            </a:r>
            <a:r>
              <a:rPr lang="en-US" dirty="0" smtClean="0"/>
              <a:t>” is a subdomain just for the HTML pages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38728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13125</TotalTime>
  <Words>2969</Words>
  <Application>Microsoft Macintosh PowerPoint</Application>
  <PresentationFormat>Widescreen</PresentationFormat>
  <Paragraphs>285</Paragraphs>
  <Slides>60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7" baseType="lpstr">
      <vt:lpstr>Arial Unicode MS</vt:lpstr>
      <vt:lpstr>Calibri</vt:lpstr>
      <vt:lpstr>Calibri Light</vt:lpstr>
      <vt:lpstr>Mangal</vt:lpstr>
      <vt:lpstr>Yu Gothic</vt:lpstr>
      <vt:lpstr>Arial</vt:lpstr>
      <vt:lpstr>Office Theme</vt:lpstr>
      <vt:lpstr>TK2100: Informasjonssikkerhet  Lesson 07: Network 2</vt:lpstr>
      <vt:lpstr>Goals</vt:lpstr>
      <vt:lpstr>Domain Name System (DNS)</vt:lpstr>
      <vt:lpstr>PowerPoint Presentation</vt:lpstr>
      <vt:lpstr>Hostnames</vt:lpstr>
      <vt:lpstr>Domain Name System (DNS)</vt:lpstr>
      <vt:lpstr>PowerPoint Presentation</vt:lpstr>
      <vt:lpstr>Hierarchy </vt:lpstr>
      <vt:lpstr>What about “www”?</vt:lpstr>
      <vt:lpstr>Distributed Database</vt:lpstr>
      <vt:lpstr>Many Servers</vt:lpstr>
      <vt:lpstr>DNS Resolution</vt:lpstr>
      <vt:lpstr>PowerPoint Presentation</vt:lpstr>
      <vt:lpstr>But how to find IP of DNS server? </vt:lpstr>
      <vt:lpstr>PowerPoint Presentation</vt:lpstr>
      <vt:lpstr>Caching</vt:lpstr>
      <vt:lpstr>“nslookup”</vt:lpstr>
      <vt:lpstr>PowerPoint Presentation</vt:lpstr>
      <vt:lpstr>Time-to-Live (TTL)</vt:lpstr>
      <vt:lpstr>Subdomain Resolution</vt:lpstr>
      <vt:lpstr>Cont.</vt:lpstr>
      <vt:lpstr>PowerPoint Presentation</vt:lpstr>
      <vt:lpstr>DNS Glue Record</vt:lpstr>
      <vt:lpstr>DNS Attacks</vt:lpstr>
      <vt:lpstr>Pharming: Phishing</vt:lpstr>
      <vt:lpstr>Pharming is not just Phishing</vt:lpstr>
      <vt:lpstr>DNS Cache Poisoning</vt:lpstr>
      <vt:lpstr>PowerPoint Presentation</vt:lpstr>
      <vt:lpstr>DNS Transaction Ids</vt:lpstr>
      <vt:lpstr>PowerPoint Presentation</vt:lpstr>
      <vt:lpstr>Randomized Ids</vt:lpstr>
      <vt:lpstr>Is DNS Cache Poisoning viable?</vt:lpstr>
      <vt:lpstr>Subdomain DNS Cache Poisoning</vt:lpstr>
      <vt:lpstr>PowerPoint Presentation</vt:lpstr>
      <vt:lpstr>How to defend from this? </vt:lpstr>
      <vt:lpstr>Client Side Poisoning</vt:lpstr>
      <vt:lpstr>DNSSEC</vt:lpstr>
      <vt:lpstr>Social Engineering and Phishing</vt:lpstr>
      <vt:lpstr>Open WiFi</vt:lpstr>
      <vt:lpstr>Is it legal?</vt:lpstr>
      <vt:lpstr>Let’s Talk About Sweden…</vt:lpstr>
      <vt:lpstr>PowerPoint Presentation</vt:lpstr>
      <vt:lpstr>2015 Edition…</vt:lpstr>
      <vt:lpstr>Phishing</vt:lpstr>
      <vt:lpstr>Web Site Phishing</vt:lpstr>
      <vt:lpstr>The ultimate phishing email???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DEMO</vt:lpstr>
      <vt:lpstr>PowerPoint Presentation</vt:lpstr>
      <vt:lpstr>PowerPoint Presentation</vt:lpstr>
      <vt:lpstr>PowerPoint Presentation</vt:lpstr>
      <vt:lpstr>What the heck is going on???</vt:lpstr>
      <vt:lpstr>PowerPoint Presentation</vt:lpstr>
      <vt:lpstr>For Next Week</vt:lpstr>
    </vt:vector>
  </TitlesOfParts>
  <Company/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Andrea Arcuri</dc:creator>
  <cp:lastModifiedBy>Andrea Arcuri</cp:lastModifiedBy>
  <cp:revision>1005</cp:revision>
  <dcterms:created xsi:type="dcterms:W3CDTF">2017-12-10T14:32:25Z</dcterms:created>
  <dcterms:modified xsi:type="dcterms:W3CDTF">2018-03-26T12:45:49Z</dcterms:modified>
</cp:coreProperties>
</file>